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51" r:id="rId2"/>
    <p:sldId id="257" r:id="rId3"/>
    <p:sldId id="260" r:id="rId4"/>
    <p:sldId id="262" r:id="rId5"/>
    <p:sldId id="371" r:id="rId6"/>
    <p:sldId id="265" r:id="rId7"/>
    <p:sldId id="372" r:id="rId8"/>
    <p:sldId id="379" r:id="rId9"/>
    <p:sldId id="380" r:id="rId10"/>
    <p:sldId id="392" r:id="rId11"/>
    <p:sldId id="394" r:id="rId12"/>
    <p:sldId id="399" r:id="rId13"/>
    <p:sldId id="401" r:id="rId14"/>
    <p:sldId id="402" r:id="rId15"/>
    <p:sldId id="403" r:id="rId16"/>
    <p:sldId id="404" r:id="rId17"/>
    <p:sldId id="408" r:id="rId18"/>
    <p:sldId id="292" r:id="rId19"/>
    <p:sldId id="300" r:id="rId20"/>
    <p:sldId id="293" r:id="rId21"/>
    <p:sldId id="304" r:id="rId22"/>
    <p:sldId id="412" r:id="rId23"/>
    <p:sldId id="430" r:id="rId24"/>
    <p:sldId id="425" r:id="rId25"/>
    <p:sldId id="414" r:id="rId26"/>
    <p:sldId id="415" r:id="rId27"/>
    <p:sldId id="431" r:id="rId28"/>
    <p:sldId id="428" r:id="rId29"/>
    <p:sldId id="429" r:id="rId30"/>
    <p:sldId id="421" r:id="rId31"/>
    <p:sldId id="359" r:id="rId32"/>
    <p:sldId id="322" r:id="rId33"/>
    <p:sldId id="286" r:id="rId34"/>
    <p:sldId id="32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8029" autoAdjust="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2BA37-90AB-4693-B3A2-CDEB2D9A7F8D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D93E6-3809-4ED4-AF64-A5E8F7C18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Z=[.9501 .2311]’</a:t>
            </a:r>
            <a:r>
              <a:rPr lang="en-US" baseline="0" dirty="0" smtClean="0"/>
              <a:t> ~ N(0,I), </a:t>
            </a:r>
            <a:r>
              <a:rPr lang="en-US" dirty="0" smtClean="0"/>
              <a:t> x=[100.39</a:t>
            </a:r>
            <a:r>
              <a:rPr lang="en-US" baseline="0" dirty="0" smtClean="0"/>
              <a:t> 20</a:t>
            </a:r>
            <a:r>
              <a:rPr lang="en-US" dirty="0" smtClean="0"/>
              <a:t>0.12]’ ~ N([100,200]’,[11</a:t>
            </a:r>
            <a:r>
              <a:rPr lang="en-US" baseline="0" dirty="0" smtClean="0"/>
              <a:t> -9;-9 11]^(-1))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93E6-3809-4ED4-AF64-A5E8F7C18A3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93E6-3809-4ED4-AF64-A5E8F7C18A3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eigenspaces</a:t>
            </a:r>
            <a:r>
              <a:rPr lang="en-US" dirty="0" smtClean="0"/>
              <a:t> not</a:t>
            </a:r>
            <a:r>
              <a:rPr lang="en-US" baseline="0" dirty="0" smtClean="0"/>
              <a:t> sampled accounting for the other 20% of the variability in the data account for the lower frequencies in the samples.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93E6-3809-4ED4-AF64-A5E8F7C18A3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10^6 with </a:t>
            </a:r>
            <a:r>
              <a:rPr lang="en-US" dirty="0" err="1" smtClean="0"/>
              <a:t>Laplacian</a:t>
            </a:r>
            <a:r>
              <a:rPr lang="en-US" dirty="0" smtClean="0"/>
              <a:t> precision sample over</a:t>
            </a:r>
            <a:r>
              <a:rPr lang="en-US" baseline="0" dirty="0" smtClean="0"/>
              <a:t> a 100x100x100 domain.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93E6-3809-4ED4-AF64-A5E8F7C18A3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93E6-3809-4ED4-AF64-A5E8F7C18A3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Shown for Gaussians by Goodman and </a:t>
            </a:r>
            <a:r>
              <a:rPr lang="en-US" dirty="0" err="1" smtClean="0"/>
              <a:t>Sokal</a:t>
            </a:r>
            <a:r>
              <a:rPr lang="en-US" dirty="0" smtClean="0"/>
              <a:t>, 1989; </a:t>
            </a:r>
            <a:r>
              <a:rPr lang="en-US" dirty="0" err="1" smtClean="0"/>
              <a:t>Barone</a:t>
            </a:r>
            <a:r>
              <a:rPr lang="en-US" dirty="0" smtClean="0"/>
              <a:t> and </a:t>
            </a:r>
            <a:r>
              <a:rPr lang="en-US" dirty="0" err="1" smtClean="0"/>
              <a:t>Frigessi</a:t>
            </a:r>
            <a:r>
              <a:rPr lang="en-US" dirty="0" smtClean="0"/>
              <a:t>, 1990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93E6-3809-4ED4-AF64-A5E8F7C18A3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93E6-3809-4ED4-AF64-A5E8F7C18A3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general, this could be a bear, but for GS</a:t>
            </a:r>
            <a:r>
              <a:rPr lang="en-US" baseline="0" dirty="0" smtClean="0"/>
              <a:t> (Gibbs), SOR, no sweat.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93E6-3809-4ED4-AF64-A5E8F7C18A3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Acceleration by </a:t>
            </a:r>
            <a:r>
              <a:rPr lang="en-US" dirty="0" err="1" smtClean="0"/>
              <a:t>intialization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p(X)</a:t>
            </a:r>
            <a:r>
              <a:rPr lang="en-US" baseline="0" dirty="0" smtClean="0"/>
              <a:t> is the spectral radius of 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93E6-3809-4ED4-AF64-A5E8F7C18A3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negligible additional cost to implement</a:t>
            </a:r>
            <a:r>
              <a:rPr lang="en-US" baseline="0" dirty="0" smtClean="0"/>
              <a:t> polynomial acceleration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93E6-3809-4ED4-AF64-A5E8F7C18A3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93E6-3809-4ED4-AF64-A5E8F7C18A3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Once one has a factorization, then samples can be generated at the expense of a matrix-vector multiply, at a cost</a:t>
            </a:r>
            <a:r>
              <a:rPr lang="en-US" baseline="0" dirty="0" smtClean="0"/>
              <a:t> of</a:t>
            </a:r>
            <a:r>
              <a:rPr lang="en-US" dirty="0" smtClean="0"/>
              <a:t> about</a:t>
            </a:r>
            <a:r>
              <a:rPr lang="en-US" baseline="0" dirty="0" smtClean="0"/>
              <a:t> 2n^2 each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Cressie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Johannesson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Fixed rank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krigging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very large spatial datasets,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93E6-3809-4ED4-AF64-A5E8F7C18A3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93E6-3809-4ED4-AF64-A5E8F7C18A3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93E6-3809-4ED4-AF64-A5E8F7C18A3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93E6-3809-4ED4-AF64-A5E8F7C18A3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2D </a:t>
            </a:r>
            <a:r>
              <a:rPr lang="en-US" dirty="0" err="1" smtClean="0"/>
              <a:t>Laplacian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93E6-3809-4ED4-AF64-A5E8F7C18A3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cost of producing a</a:t>
            </a:r>
            <a:r>
              <a:rPr lang="en-US" dirty="0" smtClean="0"/>
              <a:t> sample using</a:t>
            </a:r>
            <a:r>
              <a:rPr lang="en-US" baseline="0" dirty="0" smtClean="0"/>
              <a:t> an iterative method requires burn-in time, and then the IACT determines the length between samples which have the same variance reducing power as a single independent sample.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93E6-3809-4ED4-AF64-A5E8F7C18A3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Linear solvers!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93E6-3809-4ED4-AF64-A5E8F7C18A3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dirty="0" smtClean="0"/>
              <a:t>i.e. after k iterations!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93E6-3809-4ED4-AF64-A5E8F7C18A3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number of iterations k depends on the distribution of the </a:t>
            </a:r>
            <a:r>
              <a:rPr lang="en-US" baseline="0" dirty="0" err="1" smtClean="0"/>
              <a:t>eigenvalues</a:t>
            </a:r>
            <a:r>
              <a:rPr lang="en-US" baseline="0" dirty="0" smtClean="0"/>
              <a:t> of 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93E6-3809-4ED4-AF64-A5E8F7C18A3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norm(A) = 103.5, </a:t>
            </a:r>
            <a:r>
              <a:rPr lang="en-US" dirty="0" err="1" smtClean="0"/>
              <a:t>cond</a:t>
            </a:r>
            <a:r>
              <a:rPr lang="en-US" dirty="0" smtClean="0"/>
              <a:t>(A) = 10^8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93E6-3809-4ED4-AF64-A5E8F7C18A3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Sampling from an 8 dimensional </a:t>
            </a:r>
            <a:r>
              <a:rPr lang="en-US" dirty="0" err="1" smtClean="0"/>
              <a:t>eigenspace</a:t>
            </a:r>
            <a:r>
              <a:rPr lang="en-US" baseline="0" dirty="0" smtClean="0"/>
              <a:t> is good enough, corroborated by simulation studies.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biggest </a:t>
            </a:r>
            <a:r>
              <a:rPr lang="en-US" baseline="0" dirty="0" err="1" smtClean="0"/>
              <a:t>eigenvalue</a:t>
            </a:r>
            <a:r>
              <a:rPr lang="en-US" baseline="0" dirty="0" smtClean="0"/>
              <a:t> not being estimated is 10^-4</a:t>
            </a:r>
          </a:p>
          <a:p>
            <a:endParaRPr lang="en-US" baseline="0" dirty="0" smtClean="0"/>
          </a:p>
          <a:p>
            <a:r>
              <a:rPr lang="el-GR" sz="1200" dirty="0" smtClean="0"/>
              <a:t>λ</a:t>
            </a:r>
            <a:r>
              <a:rPr lang="en-US" sz="1200" dirty="0" smtClean="0"/>
              <a:t> </a:t>
            </a:r>
            <a:r>
              <a:rPr lang="en-US" sz="1200" baseline="-25000" dirty="0" smtClean="0"/>
              <a:t>-(k+1)</a:t>
            </a:r>
            <a:r>
              <a:rPr lang="en-US" sz="1200" dirty="0" smtClean="0"/>
              <a:t>  is the next </a:t>
            </a:r>
            <a:r>
              <a:rPr lang="en-US" sz="1200" dirty="0" err="1" smtClean="0"/>
              <a:t>eigenvalue</a:t>
            </a:r>
            <a:r>
              <a:rPr lang="en-US" sz="1200" dirty="0" smtClean="0"/>
              <a:t> of</a:t>
            </a:r>
            <a:r>
              <a:rPr lang="en-US" sz="1200" baseline="0" dirty="0" smtClean="0"/>
              <a:t> A not being estimated by </a:t>
            </a:r>
            <a:r>
              <a:rPr lang="en-US" sz="1200" baseline="0" dirty="0" err="1" smtClean="0"/>
              <a:t>Lanczos</a:t>
            </a:r>
            <a:r>
              <a:rPr lang="en-US" sz="1200" baseline="0" dirty="0" smtClean="0"/>
              <a:t>.</a:t>
            </a:r>
          </a:p>
          <a:p>
            <a:endParaRPr lang="en-US" sz="1200" baseline="0" dirty="0" smtClean="0"/>
          </a:p>
          <a:p>
            <a:r>
              <a:rPr lang="en-US" sz="1200" baseline="0" dirty="0" err="1" smtClean="0"/>
              <a:t>tr</a:t>
            </a:r>
            <a:r>
              <a:rPr lang="en-US" sz="1200" baseline="0" dirty="0" smtClean="0"/>
              <a:t>(</a:t>
            </a:r>
            <a:r>
              <a:rPr lang="en-US" sz="1200" baseline="0" dirty="0" err="1" smtClean="0"/>
              <a:t>Var</a:t>
            </a:r>
            <a:r>
              <a:rPr lang="en-US" sz="1200" baseline="0" dirty="0" smtClean="0"/>
              <a:t>(Ay)/</a:t>
            </a:r>
            <a:r>
              <a:rPr lang="en-US" sz="1200" baseline="0" dirty="0" err="1" smtClean="0"/>
              <a:t>tr</a:t>
            </a:r>
            <a:r>
              <a:rPr lang="en-US" sz="1200" baseline="0" dirty="0" smtClean="0"/>
              <a:t>(A) = .9965, ||A - </a:t>
            </a:r>
            <a:r>
              <a:rPr lang="en-US" sz="1200" baseline="0" dirty="0" err="1" smtClean="0"/>
              <a:t>Var</a:t>
            </a:r>
            <a:r>
              <a:rPr lang="en-US" sz="1200" baseline="0" dirty="0" smtClean="0"/>
              <a:t>(Ay)|| &lt; 0.60, ||A - </a:t>
            </a:r>
            <a:r>
              <a:rPr lang="en-US" sz="1200" baseline="0" dirty="0" err="1" smtClean="0"/>
              <a:t>Var</a:t>
            </a:r>
            <a:r>
              <a:rPr lang="en-US" sz="1200" baseline="0" dirty="0" smtClean="0"/>
              <a:t>(Ay)|| /||A|| = 0.0058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93E6-3809-4ED4-AF64-A5E8F7C18A3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93E6-3809-4ED4-AF64-A5E8F7C18A3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2322-8A47-44F1-A7BD-48F6870BD400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89AA-BCF7-40DC-B037-BD8471020B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2322-8A47-44F1-A7BD-48F6870BD400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89AA-BCF7-40DC-B037-BD8471020B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2322-8A47-44F1-A7BD-48F6870BD400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89AA-BCF7-40DC-B037-BD8471020B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2322-8A47-44F1-A7BD-48F6870BD400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89AA-BCF7-40DC-B037-BD8471020B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2322-8A47-44F1-A7BD-48F6870BD400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89AA-BCF7-40DC-B037-BD8471020B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2322-8A47-44F1-A7BD-48F6870BD400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89AA-BCF7-40DC-B037-BD8471020B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2322-8A47-44F1-A7BD-48F6870BD400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89AA-BCF7-40DC-B037-BD8471020B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2322-8A47-44F1-A7BD-48F6870BD400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89AA-BCF7-40DC-B037-BD8471020B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2322-8A47-44F1-A7BD-48F6870BD400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89AA-BCF7-40DC-B037-BD8471020B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2322-8A47-44F1-A7BD-48F6870BD400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89AA-BCF7-40DC-B037-BD8471020B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2322-8A47-44F1-A7BD-48F6870BD400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89AA-BCF7-40DC-B037-BD8471020B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E2322-8A47-44F1-A7BD-48F6870BD400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989AA-BCF7-40DC-B037-BD8471020B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33400" y="3657600"/>
            <a:ext cx="6400800" cy="1752600"/>
          </a:xfrm>
        </p:spPr>
        <p:txBody>
          <a:bodyPr/>
          <a:lstStyle/>
          <a:p>
            <a:r>
              <a:rPr lang="en-US" dirty="0" smtClean="0"/>
              <a:t>Al Parker</a:t>
            </a:r>
          </a:p>
          <a:p>
            <a:r>
              <a:rPr lang="en-US" dirty="0" smtClean="0"/>
              <a:t>July 19, 2011</a:t>
            </a:r>
            <a:endParaRPr lang="en-US" dirty="0"/>
          </a:p>
        </p:txBody>
      </p:sp>
      <p:pic>
        <p:nvPicPr>
          <p:cNvPr id="4" name="Picture 3" descr="Gauss2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3771900"/>
            <a:ext cx="4114800" cy="3086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382000" cy="33528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Polynomial Accelerated Iterative Sampling of </a:t>
            </a:r>
            <a:br>
              <a:rPr lang="en-US" sz="5400" b="1" dirty="0" smtClean="0"/>
            </a:br>
            <a:r>
              <a:rPr lang="en-US" sz="5400" b="1" dirty="0" smtClean="0"/>
              <a:t>Normal Distributions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CG-</a:t>
            </a:r>
            <a:r>
              <a:rPr lang="en-US" dirty="0" err="1" smtClean="0"/>
              <a:t>Lanczos</a:t>
            </a:r>
            <a:r>
              <a:rPr lang="en-US" dirty="0" smtClean="0"/>
              <a:t> solver in finite precision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838200"/>
            <a:ext cx="8001000" cy="984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CG-</a:t>
            </a:r>
            <a:r>
              <a:rPr lang="en-US" sz="2400" dirty="0" err="1" smtClean="0"/>
              <a:t>Lanczos</a:t>
            </a:r>
            <a:r>
              <a:rPr lang="en-US" sz="2400" dirty="0" smtClean="0"/>
              <a:t> search directions span a </a:t>
            </a:r>
            <a:r>
              <a:rPr lang="en-US" sz="2400" dirty="0" err="1" smtClean="0"/>
              <a:t>Krylov</a:t>
            </a:r>
            <a:r>
              <a:rPr lang="en-US" sz="2400" dirty="0" smtClean="0"/>
              <a:t> space much smaller than the full space of interest.</a:t>
            </a:r>
          </a:p>
          <a:p>
            <a:endParaRPr lang="en-US" sz="1000" dirty="0" smtClean="0"/>
          </a:p>
        </p:txBody>
      </p:sp>
      <p:pic>
        <p:nvPicPr>
          <p:cNvPr id="10" name="Picture 9" descr="CGWal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9392" y="3429000"/>
            <a:ext cx="4234608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905000"/>
            <a:ext cx="8001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CG</a:t>
            </a:r>
            <a:r>
              <a:rPr lang="en-US" sz="2400" dirty="0" smtClean="0"/>
              <a:t> is still guaranteed to find a solution to Ax = b …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438400"/>
            <a:ext cx="80010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 err="1" smtClean="0"/>
              <a:t>Lanczos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eigensolver</a:t>
            </a:r>
            <a:r>
              <a:rPr lang="en-US" sz="2400" dirty="0" smtClean="0"/>
              <a:t> will only  estimate a few of the eigenvectors of A …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352800"/>
            <a:ext cx="4648200" cy="1877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CG sampler</a:t>
            </a:r>
            <a:r>
              <a:rPr lang="en-US" sz="2400" dirty="0" smtClean="0"/>
              <a:t> produces</a:t>
            </a:r>
          </a:p>
          <a:p>
            <a:endParaRPr lang="en-US" sz="1000" dirty="0" smtClean="0"/>
          </a:p>
          <a:p>
            <a:r>
              <a:rPr lang="en-US" sz="2400" dirty="0" smtClean="0"/>
              <a:t>   y   ~ N(0, </a:t>
            </a:r>
            <a:r>
              <a:rPr lang="el-GR" sz="2400" dirty="0" smtClean="0"/>
              <a:t>Σ</a:t>
            </a:r>
            <a:r>
              <a:rPr lang="en-US" sz="2400" baseline="-25000" dirty="0" smtClean="0"/>
              <a:t>y</a:t>
            </a:r>
            <a:r>
              <a:rPr lang="en-US" sz="2400" dirty="0" smtClean="0"/>
              <a:t>      ≈ A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   Ay ~ N(0, A</a:t>
            </a:r>
            <a:r>
              <a:rPr lang="el-GR" sz="2400" dirty="0" smtClean="0"/>
              <a:t>Σ</a:t>
            </a:r>
            <a:r>
              <a:rPr lang="en-US" sz="2400" baseline="-25000" dirty="0" err="1" smtClean="0"/>
              <a:t>y</a:t>
            </a:r>
            <a:r>
              <a:rPr lang="en-US" sz="2400" dirty="0" err="1" smtClean="0"/>
              <a:t>A</a:t>
            </a:r>
            <a:r>
              <a:rPr lang="en-US" sz="2400" dirty="0" smtClean="0"/>
              <a:t> ≈ A)</a:t>
            </a:r>
          </a:p>
          <a:p>
            <a:endParaRPr lang="en-US" sz="1000" dirty="0" smtClean="0"/>
          </a:p>
          <a:p>
            <a:r>
              <a:rPr lang="en-US" sz="2400" dirty="0" smtClean="0"/>
              <a:t>with accurate </a:t>
            </a:r>
            <a:r>
              <a:rPr lang="en-US" sz="2400" dirty="0" err="1" smtClean="0"/>
              <a:t>covariances</a:t>
            </a:r>
            <a:r>
              <a:rPr lang="en-US" sz="2400" dirty="0" smtClean="0"/>
              <a:t> …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5334000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… in the </a:t>
            </a:r>
            <a:r>
              <a:rPr lang="en-US" sz="2400" dirty="0" err="1" smtClean="0"/>
              <a:t>eigenspaces</a:t>
            </a:r>
            <a:r>
              <a:rPr lang="en-US" sz="2400" dirty="0" smtClean="0"/>
              <a:t> corresponding to the well separated </a:t>
            </a:r>
            <a:r>
              <a:rPr lang="en-US" sz="2400" dirty="0" err="1" smtClean="0"/>
              <a:t>eigenvalues</a:t>
            </a:r>
            <a:r>
              <a:rPr lang="en-US" sz="2400" dirty="0" smtClean="0"/>
              <a:t>  of A that are contained in the </a:t>
            </a:r>
          </a:p>
          <a:p>
            <a:pPr algn="ctr"/>
            <a:r>
              <a:rPr lang="en-US" sz="2400" u="sng" dirty="0" smtClean="0"/>
              <a:t>k-dimensional </a:t>
            </a:r>
            <a:r>
              <a:rPr lang="en-US" sz="2400" u="sng" dirty="0" err="1" smtClean="0"/>
              <a:t>Krylov</a:t>
            </a:r>
            <a:r>
              <a:rPr lang="en-US" sz="2400" dirty="0" smtClean="0"/>
              <a:t> space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Example: N(0,A) over a 1D domain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914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 =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64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covariance matrix</a:t>
            </a:r>
            <a:endParaRPr lang="en-US" sz="3200" dirty="0"/>
          </a:p>
        </p:txBody>
      </p:sp>
      <p:pic>
        <p:nvPicPr>
          <p:cNvPr id="11" name="Picture 10" descr="CovGau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84531"/>
            <a:ext cx="4267200" cy="3200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29200" y="951131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eigenvalues</a:t>
            </a:r>
            <a:r>
              <a:rPr lang="en-US" sz="2800" dirty="0" smtClean="0"/>
              <a:t> of A</a:t>
            </a:r>
            <a:endParaRPr lang="en-US" sz="2800" dirty="0"/>
          </a:p>
        </p:txBody>
      </p:sp>
      <p:pic>
        <p:nvPicPr>
          <p:cNvPr id="14" name="Picture 13" descr="AGaussianVsPk8Eig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1484531"/>
            <a:ext cx="4267200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4800" y="4535031"/>
            <a:ext cx="480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Only 8 eigenvectors</a:t>
            </a:r>
          </a:p>
          <a:p>
            <a:pPr algn="ctr"/>
            <a:r>
              <a:rPr lang="en-US" sz="2800" dirty="0" smtClean="0"/>
              <a:t>(corresponding to the 8 largest </a:t>
            </a:r>
            <a:r>
              <a:rPr lang="en-US" sz="2800" dirty="0" err="1" smtClean="0"/>
              <a:t>eigenvalues</a:t>
            </a:r>
            <a:r>
              <a:rPr lang="en-US" sz="2800" dirty="0" smtClean="0"/>
              <a:t>) </a:t>
            </a:r>
          </a:p>
          <a:p>
            <a:pPr algn="ctr"/>
            <a:r>
              <a:rPr lang="en-US" sz="2800" dirty="0" smtClean="0"/>
              <a:t>are sampled (and estimated) by the CG sampler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GaussCDblueCholgreenFrom1e4Iter76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1143000"/>
            <a:ext cx="5334000" cy="4000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600" dirty="0" smtClean="0"/>
              <a:t>Example: N(0,A) over a 1D domain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7620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Ay ~ N(0, A)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49530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</a:rPr>
              <a:t>Cholesky</a:t>
            </a:r>
            <a:r>
              <a:rPr lang="en-US" sz="3200" dirty="0" smtClean="0">
                <a:solidFill>
                  <a:srgbClr val="00B050"/>
                </a:solidFill>
              </a:rPr>
              <a:t> sample    </a:t>
            </a:r>
            <a:r>
              <a:rPr lang="en-US" sz="3200" dirty="0" smtClean="0"/>
              <a:t>           </a:t>
            </a:r>
            <a:r>
              <a:rPr lang="en-US" sz="3200" dirty="0" smtClean="0">
                <a:solidFill>
                  <a:srgbClr val="0070C0"/>
                </a:solidFill>
              </a:rPr>
              <a:t>CG sample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57912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λ</a:t>
            </a:r>
            <a:r>
              <a:rPr lang="en-US" sz="3200" dirty="0" smtClean="0"/>
              <a:t> </a:t>
            </a:r>
            <a:r>
              <a:rPr lang="en-US" sz="3200" baseline="-25000" dirty="0" smtClean="0"/>
              <a:t>-(k+1)</a:t>
            </a:r>
            <a:r>
              <a:rPr lang="en-US" sz="3200" dirty="0" smtClean="0"/>
              <a:t>   ≤  ||A - </a:t>
            </a:r>
            <a:r>
              <a:rPr lang="en-US" sz="3200" dirty="0" err="1" smtClean="0">
                <a:solidFill>
                  <a:srgbClr val="0070C0"/>
                </a:solidFill>
              </a:rPr>
              <a:t>Var</a:t>
            </a:r>
            <a:r>
              <a:rPr lang="en-US" sz="3200" dirty="0" smtClean="0">
                <a:solidFill>
                  <a:srgbClr val="0070C0"/>
                </a:solidFill>
              </a:rPr>
              <a:t>(</a:t>
            </a:r>
            <a:r>
              <a:rPr lang="en-US" sz="3200" dirty="0" err="1" smtClean="0">
                <a:solidFill>
                  <a:srgbClr val="0070C0"/>
                </a:solidFill>
              </a:rPr>
              <a:t>Ay</a:t>
            </a:r>
            <a:r>
              <a:rPr lang="en-US" sz="3200" baseline="30000" dirty="0" err="1" smtClean="0">
                <a:solidFill>
                  <a:srgbClr val="0070C0"/>
                </a:solidFill>
              </a:rPr>
              <a:t>CG</a:t>
            </a:r>
            <a:r>
              <a:rPr lang="en-US" sz="3200" dirty="0" smtClean="0">
                <a:solidFill>
                  <a:srgbClr val="0070C0"/>
                </a:solidFill>
              </a:rPr>
              <a:t>)</a:t>
            </a:r>
            <a:r>
              <a:rPr lang="en-US" sz="3200" dirty="0" smtClean="0"/>
              <a:t>||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  ≤   </a:t>
            </a:r>
            <a:r>
              <a:rPr lang="el-GR" sz="3200" dirty="0" smtClean="0"/>
              <a:t>λ</a:t>
            </a:r>
            <a:r>
              <a:rPr lang="en-US" sz="3200" baseline="-25000" dirty="0" smtClean="0"/>
              <a:t> -(k+1)</a:t>
            </a:r>
            <a:r>
              <a:rPr lang="en-US" sz="3200" dirty="0" smtClean="0"/>
              <a:t> + </a:t>
            </a:r>
            <a:r>
              <a:rPr lang="el-GR" sz="3200" dirty="0" smtClean="0">
                <a:solidFill>
                  <a:srgbClr val="0070C0"/>
                </a:solidFill>
              </a:rPr>
              <a:t>ε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Example: 10</a:t>
            </a:r>
            <a:r>
              <a:rPr lang="en-US" sz="3600" baseline="30000" dirty="0" smtClean="0"/>
              <a:t>4</a:t>
            </a:r>
            <a:r>
              <a:rPr lang="en-US" sz="3600" dirty="0" smtClean="0"/>
              <a:t> </a:t>
            </a:r>
            <a:r>
              <a:rPr lang="en-US" sz="3600" dirty="0" err="1" smtClean="0"/>
              <a:t>Laplacian</a:t>
            </a:r>
            <a:r>
              <a:rPr lang="en-US" sz="3600" dirty="0" smtClean="0"/>
              <a:t> over a 2D domain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066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A(100:100) =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13022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precision matrix                      covariance matrix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0" y="1143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</a:t>
            </a:r>
            <a:r>
              <a:rPr lang="en-US" sz="3600" baseline="30000" dirty="0" smtClean="0"/>
              <a:t>-1</a:t>
            </a:r>
            <a:r>
              <a:rPr lang="en-US" sz="3600" dirty="0" smtClean="0"/>
              <a:t>(100:100) =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8" name="Picture 7" descr="AMRF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76400"/>
            <a:ext cx="4699000" cy="3524250"/>
          </a:xfrm>
          <a:prstGeom prst="rect">
            <a:avLst/>
          </a:prstGeom>
        </p:spPr>
      </p:pic>
      <p:pic>
        <p:nvPicPr>
          <p:cNvPr id="9" name="Picture 8" descr="AMRFInv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1676400"/>
            <a:ext cx="4724400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Example: 10</a:t>
            </a:r>
            <a:r>
              <a:rPr lang="en-US" sz="3600" baseline="30000" dirty="0" smtClean="0"/>
              <a:t>4</a:t>
            </a:r>
            <a:r>
              <a:rPr lang="en-US" sz="3600" dirty="0" smtClean="0"/>
              <a:t> </a:t>
            </a:r>
            <a:r>
              <a:rPr lang="en-US" sz="3600" dirty="0" err="1" smtClean="0"/>
              <a:t>Laplacian</a:t>
            </a:r>
            <a:r>
              <a:rPr lang="en-US" sz="3600" dirty="0" smtClean="0"/>
              <a:t> over a 2D domain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066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2800" dirty="0" err="1" smtClean="0"/>
              <a:t>eigenvalues</a:t>
            </a:r>
            <a:r>
              <a:rPr lang="en-US" sz="2800" dirty="0" smtClean="0"/>
              <a:t> of A</a:t>
            </a:r>
            <a:r>
              <a:rPr lang="en-US" sz="2800" baseline="30000" dirty="0" smtClean="0"/>
              <a:t>-1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2398693"/>
            <a:ext cx="426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35 eigenvectors</a:t>
            </a:r>
          </a:p>
          <a:p>
            <a:pPr algn="ctr"/>
            <a:r>
              <a:rPr lang="en-US" sz="2800" dirty="0" smtClean="0"/>
              <a:t>are sampled </a:t>
            </a:r>
          </a:p>
          <a:p>
            <a:pPr algn="ctr"/>
            <a:r>
              <a:rPr lang="en-US" sz="2800" dirty="0" smtClean="0"/>
              <a:t>(and estimated) </a:t>
            </a:r>
          </a:p>
          <a:p>
            <a:pPr algn="ctr"/>
            <a:r>
              <a:rPr lang="en-US" sz="2800" dirty="0" smtClean="0"/>
              <a:t>by </a:t>
            </a:r>
            <a:r>
              <a:rPr lang="en-US" sz="2800" dirty="0" smtClean="0"/>
              <a:t>the CG sampler.</a:t>
            </a:r>
            <a:endParaRPr lang="en-US" sz="2800" dirty="0"/>
          </a:p>
        </p:txBody>
      </p:sp>
      <p:pic>
        <p:nvPicPr>
          <p:cNvPr id="9" name="Picture 8" descr="AMRFInvVsPk37Eig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0"/>
            <a:ext cx="46736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Example: 10</a:t>
            </a:r>
            <a:r>
              <a:rPr lang="en-US" sz="3600" baseline="30000" dirty="0" smtClean="0"/>
              <a:t>4</a:t>
            </a:r>
            <a:r>
              <a:rPr lang="en-US" sz="3600" dirty="0" smtClean="0"/>
              <a:t> </a:t>
            </a:r>
            <a:r>
              <a:rPr lang="en-US" sz="3600" dirty="0" err="1" smtClean="0"/>
              <a:t>Laplacian</a:t>
            </a:r>
            <a:r>
              <a:rPr lang="en-US" sz="3600" dirty="0" smtClean="0"/>
              <a:t> over a 2D domain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914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y ~ N(0, A</a:t>
            </a:r>
            <a:r>
              <a:rPr lang="en-US" sz="3600" baseline="30000" dirty="0" smtClean="0"/>
              <a:t>-1</a:t>
            </a:r>
            <a:r>
              <a:rPr lang="en-US" sz="3600" dirty="0" smtClean="0"/>
              <a:t>)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93395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</a:rPr>
              <a:t>Cholesky</a:t>
            </a:r>
            <a:r>
              <a:rPr lang="en-US" sz="3200" dirty="0" smtClean="0">
                <a:solidFill>
                  <a:srgbClr val="00B050"/>
                </a:solidFill>
              </a:rPr>
              <a:t> sample    </a:t>
            </a:r>
            <a:r>
              <a:rPr lang="en-US" sz="3200" dirty="0" smtClean="0"/>
              <a:t>                      </a:t>
            </a:r>
            <a:r>
              <a:rPr lang="en-US" sz="3200" dirty="0" smtClean="0">
                <a:solidFill>
                  <a:srgbClr val="0070C0"/>
                </a:solidFill>
              </a:rPr>
              <a:t>CG sample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8" name="Picture 7" descr="A0001MRFInvCDsamp100x100_im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76400"/>
            <a:ext cx="4343400" cy="3257550"/>
          </a:xfrm>
          <a:prstGeom prst="rect">
            <a:avLst/>
          </a:prstGeom>
        </p:spPr>
      </p:pic>
      <p:pic>
        <p:nvPicPr>
          <p:cNvPr id="11" name="Picture 10" descr="A0001MRFInvCholsamp100x100_im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1676400"/>
            <a:ext cx="4343400" cy="3257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56388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trace(</a:t>
            </a:r>
            <a:r>
              <a:rPr lang="en-US" sz="3200" dirty="0" err="1" smtClean="0">
                <a:solidFill>
                  <a:srgbClr val="00B0F0"/>
                </a:solidFill>
              </a:rPr>
              <a:t>Var</a:t>
            </a:r>
            <a:r>
              <a:rPr lang="en-US" sz="3200" dirty="0" smtClean="0">
                <a:solidFill>
                  <a:srgbClr val="00B0F0"/>
                </a:solidFill>
              </a:rPr>
              <a:t>(</a:t>
            </a:r>
            <a:r>
              <a:rPr lang="en-US" sz="3200" dirty="0" err="1" smtClean="0">
                <a:solidFill>
                  <a:srgbClr val="00B0F0"/>
                </a:solidFill>
              </a:rPr>
              <a:t>y</a:t>
            </a:r>
            <a:r>
              <a:rPr lang="en-US" sz="3200" baseline="30000" dirty="0" err="1" smtClean="0">
                <a:solidFill>
                  <a:srgbClr val="00B0F0"/>
                </a:solidFill>
              </a:rPr>
              <a:t>CG</a:t>
            </a:r>
            <a:r>
              <a:rPr lang="en-US" sz="3200" dirty="0" smtClean="0">
                <a:solidFill>
                  <a:srgbClr val="00B0F0"/>
                </a:solidFill>
              </a:rPr>
              <a:t>)</a:t>
            </a:r>
            <a:r>
              <a:rPr lang="en-US" sz="3200" dirty="0" smtClean="0"/>
              <a:t>) / trace(A</a:t>
            </a:r>
            <a:r>
              <a:rPr lang="en-US" sz="3200" baseline="30000" dirty="0" smtClean="0"/>
              <a:t>-1</a:t>
            </a:r>
            <a:r>
              <a:rPr lang="en-US" sz="3200" dirty="0" smtClean="0"/>
              <a:t>) = 0.80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dSamplePlusPosteriorSphe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52700"/>
            <a:ext cx="5943600" cy="4457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2133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How about an iterative sampler from </a:t>
            </a:r>
            <a:br>
              <a:rPr lang="en-US" sz="3600" dirty="0" smtClean="0"/>
            </a:br>
            <a:r>
              <a:rPr lang="en-US" sz="3600" dirty="0" smtClean="0"/>
              <a:t>LARGE Gaussians </a:t>
            </a:r>
            <a:br>
              <a:rPr lang="en-US" sz="3600" dirty="0" smtClean="0"/>
            </a:br>
            <a:r>
              <a:rPr lang="en-US" sz="3600" dirty="0" smtClean="0"/>
              <a:t>that is guaranteed to converge for arbitrary covariance or precision matrices?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2937808"/>
            <a:ext cx="3276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Could apply </a:t>
            </a:r>
          </a:p>
          <a:p>
            <a:pPr algn="ctr"/>
            <a:r>
              <a:rPr lang="en-US" sz="2800" dirty="0" smtClean="0"/>
              <a:t>re-</a:t>
            </a:r>
            <a:r>
              <a:rPr lang="en-US" sz="2800" dirty="0" err="1" smtClean="0"/>
              <a:t>orthogonalization</a:t>
            </a:r>
            <a:r>
              <a:rPr lang="en-US" sz="2800" dirty="0" smtClean="0"/>
              <a:t> </a:t>
            </a:r>
          </a:p>
          <a:p>
            <a:pPr algn="ctr"/>
            <a:r>
              <a:rPr lang="en-US" sz="2800" dirty="0" smtClean="0"/>
              <a:t>to maintain an orthogonal </a:t>
            </a:r>
          </a:p>
          <a:p>
            <a:pPr algn="ctr"/>
            <a:r>
              <a:rPr lang="en-US" sz="2800" dirty="0" err="1" smtClean="0"/>
              <a:t>Krylov</a:t>
            </a:r>
            <a:r>
              <a:rPr lang="en-US" sz="2800" dirty="0" smtClean="0"/>
              <a:t> basis, </a:t>
            </a:r>
          </a:p>
          <a:p>
            <a:pPr algn="ctr"/>
            <a:r>
              <a:rPr lang="en-US" sz="2800" dirty="0" smtClean="0"/>
              <a:t>but this is expensive </a:t>
            </a:r>
          </a:p>
          <a:p>
            <a:pPr algn="ctr"/>
            <a:r>
              <a:rPr lang="en-US" sz="2000" dirty="0" smtClean="0"/>
              <a:t>(Schneider and </a:t>
            </a:r>
            <a:r>
              <a:rPr lang="en-US" sz="2000" dirty="0" err="1" smtClean="0"/>
              <a:t>Willsky</a:t>
            </a:r>
            <a:r>
              <a:rPr lang="en-US" sz="2000" dirty="0" smtClean="0"/>
              <a:t>, 2001)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Gibbs: an iterative sampler</a:t>
            </a:r>
            <a:endParaRPr lang="en-US" dirty="0"/>
          </a:p>
        </p:txBody>
      </p:sp>
      <p:pic>
        <p:nvPicPr>
          <p:cNvPr id="6" name="Picture 5" descr="GibbsWalk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905000"/>
            <a:ext cx="6299200" cy="47244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639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Gibbs sampling from N(µ,</a:t>
            </a:r>
            <a:r>
              <a:rPr lang="el-GR" dirty="0" smtClean="0"/>
              <a:t>Σ</a:t>
            </a:r>
            <a:r>
              <a:rPr lang="en-US" dirty="0" smtClean="0"/>
              <a:t>) starting from (0,0)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524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Gibbs: an iterative sampler of N(0,A) and N(0,</a:t>
            </a:r>
            <a:r>
              <a:rPr lang="el-GR" dirty="0" smtClean="0"/>
              <a:t> </a:t>
            </a:r>
            <a:r>
              <a:rPr lang="en-US" dirty="0" smtClean="0"/>
              <a:t>A</a:t>
            </a:r>
            <a:r>
              <a:rPr lang="en-US" baseline="30000" dirty="0" smtClean="0"/>
              <a:t>-1 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3429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Let A=</a:t>
            </a:r>
            <a:r>
              <a:rPr lang="el-GR" dirty="0" smtClean="0"/>
              <a:t>Σ </a:t>
            </a:r>
            <a:r>
              <a:rPr lang="en-US" dirty="0" smtClean="0"/>
              <a:t>or A=</a:t>
            </a:r>
            <a:r>
              <a:rPr lang="el-GR" dirty="0" smtClean="0"/>
              <a:t> Σ</a:t>
            </a:r>
            <a:r>
              <a:rPr lang="en-US" baseline="30000" dirty="0" smtClean="0"/>
              <a:t>-1   </a:t>
            </a:r>
            <a:endParaRPr lang="en-US" sz="1500" baseline="30000" dirty="0" smtClean="0"/>
          </a:p>
          <a:p>
            <a:pPr marL="514350" indent="-514350">
              <a:buAutoNum type="arabicPeriod"/>
            </a:pPr>
            <a:r>
              <a:rPr lang="en-US" dirty="0" smtClean="0"/>
              <a:t>Split A into D=</a:t>
            </a:r>
            <a:r>
              <a:rPr lang="en-US" dirty="0" err="1" smtClean="0"/>
              <a:t>diag</a:t>
            </a:r>
            <a:r>
              <a:rPr lang="en-US" dirty="0" smtClean="0"/>
              <a:t>(A), L=lower(A), L</a:t>
            </a:r>
            <a:r>
              <a:rPr lang="en-US" baseline="30000" dirty="0" smtClean="0"/>
              <a:t>T</a:t>
            </a:r>
            <a:r>
              <a:rPr lang="en-US" dirty="0" smtClean="0"/>
              <a:t>=upper(A)</a:t>
            </a:r>
          </a:p>
          <a:p>
            <a:pPr marL="514350" indent="-514350">
              <a:buAutoNum type="arabicPeriod"/>
            </a:pPr>
            <a:r>
              <a:rPr lang="en-US" dirty="0" smtClean="0"/>
              <a:t>Sample z ~ N(0,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) </a:t>
            </a:r>
            <a:endParaRPr lang="en-US" baseline="30000" dirty="0" smtClean="0"/>
          </a:p>
          <a:p>
            <a:pPr marL="514350" indent="-514350">
              <a:buAutoNum type="arabicPeriod" startAt="3"/>
            </a:pPr>
            <a:r>
              <a:rPr lang="en-US" dirty="0" smtClean="0"/>
              <a:t>Take conditional samples in each coordinate direction, so that a full sweep of all n coordinates is </a:t>
            </a:r>
          </a:p>
          <a:p>
            <a:pPr marL="514350" indent="-514350">
              <a:buNone/>
            </a:pPr>
            <a:r>
              <a:rPr lang="en-US" dirty="0" smtClean="0"/>
              <a:t>                  </a:t>
            </a:r>
            <a:r>
              <a:rPr lang="en-US" dirty="0" err="1" smtClean="0"/>
              <a:t>y</a:t>
            </a:r>
            <a:r>
              <a:rPr lang="en-US" baseline="30000" dirty="0" err="1" smtClean="0"/>
              <a:t>k</a:t>
            </a:r>
            <a:r>
              <a:rPr lang="en-US" dirty="0" smtClean="0"/>
              <a:t> =-D</a:t>
            </a:r>
            <a:r>
              <a:rPr lang="en-US" baseline="30000" dirty="0" smtClean="0"/>
              <a:t>-1</a:t>
            </a:r>
            <a:r>
              <a:rPr lang="en-US" dirty="0" smtClean="0"/>
              <a:t> L </a:t>
            </a:r>
            <a:r>
              <a:rPr lang="en-US" dirty="0" err="1" smtClean="0"/>
              <a:t>y</a:t>
            </a:r>
            <a:r>
              <a:rPr lang="en-US" baseline="30000" dirty="0" err="1" smtClean="0"/>
              <a:t>k</a:t>
            </a:r>
            <a:r>
              <a:rPr lang="en-US" dirty="0" smtClean="0"/>
              <a:t> - D</a:t>
            </a:r>
            <a:r>
              <a:rPr lang="en-US" baseline="30000" dirty="0" smtClean="0"/>
              <a:t>-1</a:t>
            </a:r>
            <a:r>
              <a:rPr lang="en-US" dirty="0" smtClean="0"/>
              <a:t> L</a:t>
            </a:r>
            <a:r>
              <a:rPr lang="en-US" baseline="30000" dirty="0" smtClean="0"/>
              <a:t>T</a:t>
            </a:r>
            <a:r>
              <a:rPr lang="en-US" dirty="0" smtClean="0"/>
              <a:t> y</a:t>
            </a:r>
            <a:r>
              <a:rPr lang="en-US" baseline="30000" dirty="0" smtClean="0"/>
              <a:t>k-1</a:t>
            </a:r>
            <a:r>
              <a:rPr lang="en-US" dirty="0" smtClean="0"/>
              <a:t> + D</a:t>
            </a:r>
            <a:r>
              <a:rPr lang="en-US" baseline="30000" dirty="0" smtClean="0"/>
              <a:t>-1/2 </a:t>
            </a:r>
            <a:r>
              <a:rPr lang="en-US" dirty="0" smtClean="0"/>
              <a:t>z </a:t>
            </a:r>
          </a:p>
          <a:p>
            <a:pPr marL="514350" indent="-514350">
              <a:buAutoNum type="arabicPeriod" startAt="3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4572000"/>
            <a:ext cx="8382000" cy="2162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dirty="0" err="1" smtClean="0">
                <a:solidFill>
                  <a:srgbClr val="00B050"/>
                </a:solidFill>
              </a:rPr>
              <a:t>y</a:t>
            </a:r>
            <a:r>
              <a:rPr lang="en-US" sz="2800" baseline="30000" dirty="0" err="1" smtClean="0">
                <a:solidFill>
                  <a:srgbClr val="00B050"/>
                </a:solidFill>
              </a:rPr>
              <a:t>k</a:t>
            </a:r>
            <a:r>
              <a:rPr lang="en-US" sz="2800" baseline="300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 converges in distribution geometrically to N(0,A</a:t>
            </a:r>
            <a:r>
              <a:rPr lang="en-US" sz="2800" baseline="30000" dirty="0" smtClean="0">
                <a:solidFill>
                  <a:srgbClr val="00B050"/>
                </a:solidFill>
              </a:rPr>
              <a:t>-1</a:t>
            </a:r>
            <a:r>
              <a:rPr lang="en-US" sz="2800" dirty="0" smtClean="0">
                <a:solidFill>
                  <a:srgbClr val="00B050"/>
                </a:solidFill>
              </a:rPr>
              <a:t>)</a:t>
            </a:r>
          </a:p>
          <a:p>
            <a:pPr marL="514350" indent="-514350"/>
            <a:endParaRPr lang="en-US" sz="1200" dirty="0" smtClean="0">
              <a:solidFill>
                <a:srgbClr val="00B050"/>
              </a:solidFill>
            </a:endParaRPr>
          </a:p>
          <a:p>
            <a:pPr marL="514350" indent="-514350"/>
            <a:r>
              <a:rPr lang="en-US" sz="2800" dirty="0" smtClean="0"/>
              <a:t>    </a:t>
            </a:r>
            <a:r>
              <a:rPr lang="en-US" sz="2800" dirty="0" smtClean="0">
                <a:solidFill>
                  <a:srgbClr val="00B050"/>
                </a:solidFill>
              </a:rPr>
              <a:t>E(</a:t>
            </a:r>
            <a:r>
              <a:rPr lang="en-US" sz="2800" dirty="0" err="1" smtClean="0">
                <a:solidFill>
                  <a:srgbClr val="00B050"/>
                </a:solidFill>
              </a:rPr>
              <a:t>y</a:t>
            </a:r>
            <a:r>
              <a:rPr lang="en-US" sz="2800" baseline="30000" dirty="0" err="1" smtClean="0">
                <a:solidFill>
                  <a:srgbClr val="00B050"/>
                </a:solidFill>
              </a:rPr>
              <a:t>k</a:t>
            </a:r>
            <a:r>
              <a:rPr lang="en-US" sz="2800" dirty="0" smtClean="0">
                <a:solidFill>
                  <a:srgbClr val="00B050"/>
                </a:solidFill>
              </a:rPr>
              <a:t>)= G</a:t>
            </a:r>
            <a:r>
              <a:rPr lang="en-US" sz="2800" baseline="30000" dirty="0" smtClean="0">
                <a:solidFill>
                  <a:srgbClr val="00B050"/>
                </a:solidFill>
              </a:rPr>
              <a:t>k </a:t>
            </a:r>
            <a:r>
              <a:rPr lang="en-US" sz="2800" dirty="0" smtClean="0">
                <a:solidFill>
                  <a:srgbClr val="00B050"/>
                </a:solidFill>
              </a:rPr>
              <a:t>E(y</a:t>
            </a:r>
            <a:r>
              <a:rPr lang="en-US" sz="2800" baseline="30000" dirty="0" smtClean="0">
                <a:solidFill>
                  <a:srgbClr val="00B050"/>
                </a:solidFill>
              </a:rPr>
              <a:t>0</a:t>
            </a:r>
            <a:r>
              <a:rPr lang="en-US" sz="2800" dirty="0" smtClean="0">
                <a:solidFill>
                  <a:srgbClr val="00B050"/>
                </a:solidFill>
              </a:rPr>
              <a:t>)      </a:t>
            </a:r>
            <a:r>
              <a:rPr lang="en-US" sz="2800" dirty="0" err="1" smtClean="0">
                <a:solidFill>
                  <a:srgbClr val="00B050"/>
                </a:solidFill>
              </a:rPr>
              <a:t>Var</a:t>
            </a:r>
            <a:r>
              <a:rPr lang="en-US" sz="2800" dirty="0" smtClean="0">
                <a:solidFill>
                  <a:srgbClr val="00B050"/>
                </a:solidFill>
              </a:rPr>
              <a:t>(</a:t>
            </a:r>
            <a:r>
              <a:rPr lang="en-US" sz="2800" dirty="0" err="1" smtClean="0">
                <a:solidFill>
                  <a:srgbClr val="00B050"/>
                </a:solidFill>
              </a:rPr>
              <a:t>y</a:t>
            </a:r>
            <a:r>
              <a:rPr lang="en-US" sz="2800" baseline="30000" dirty="0" err="1" smtClean="0">
                <a:solidFill>
                  <a:srgbClr val="00B050"/>
                </a:solidFill>
              </a:rPr>
              <a:t>k</a:t>
            </a:r>
            <a:r>
              <a:rPr lang="en-US" sz="2800" dirty="0" smtClean="0">
                <a:solidFill>
                  <a:srgbClr val="00B050"/>
                </a:solidFill>
              </a:rPr>
              <a:t>) = A</a:t>
            </a:r>
            <a:r>
              <a:rPr lang="en-US" sz="2800" baseline="30000" dirty="0" smtClean="0">
                <a:solidFill>
                  <a:srgbClr val="00B050"/>
                </a:solidFill>
              </a:rPr>
              <a:t>-1</a:t>
            </a:r>
            <a:r>
              <a:rPr lang="en-US" sz="2800" dirty="0" smtClean="0">
                <a:solidFill>
                  <a:srgbClr val="00B050"/>
                </a:solidFill>
              </a:rPr>
              <a:t> - G</a:t>
            </a:r>
            <a:r>
              <a:rPr lang="en-US" sz="2800" baseline="30000" dirty="0" smtClean="0">
                <a:solidFill>
                  <a:srgbClr val="00B050"/>
                </a:solidFill>
              </a:rPr>
              <a:t>k </a:t>
            </a:r>
            <a:r>
              <a:rPr lang="en-US" sz="2800" dirty="0" smtClean="0">
                <a:solidFill>
                  <a:srgbClr val="00B050"/>
                </a:solidFill>
              </a:rPr>
              <a:t>(A</a:t>
            </a:r>
            <a:r>
              <a:rPr lang="en-US" sz="2800" baseline="30000" dirty="0" smtClean="0">
                <a:solidFill>
                  <a:srgbClr val="00B050"/>
                </a:solidFill>
              </a:rPr>
              <a:t>-1 </a:t>
            </a:r>
            <a:r>
              <a:rPr lang="en-US" sz="2800" dirty="0" smtClean="0">
                <a:solidFill>
                  <a:srgbClr val="00B050"/>
                </a:solidFill>
              </a:rPr>
              <a:t>- </a:t>
            </a:r>
            <a:r>
              <a:rPr lang="en-US" sz="2800" dirty="0" err="1" smtClean="0">
                <a:solidFill>
                  <a:srgbClr val="00B050"/>
                </a:solidFill>
              </a:rPr>
              <a:t>Var</a:t>
            </a:r>
            <a:r>
              <a:rPr lang="en-US" sz="2800" dirty="0" smtClean="0">
                <a:solidFill>
                  <a:srgbClr val="00B050"/>
                </a:solidFill>
              </a:rPr>
              <a:t>(y</a:t>
            </a:r>
            <a:r>
              <a:rPr lang="en-US" sz="2800" baseline="30000" dirty="0" smtClean="0">
                <a:solidFill>
                  <a:srgbClr val="00B050"/>
                </a:solidFill>
              </a:rPr>
              <a:t>0</a:t>
            </a:r>
            <a:r>
              <a:rPr lang="en-US" sz="2800" dirty="0" smtClean="0">
                <a:solidFill>
                  <a:srgbClr val="00B050"/>
                </a:solidFill>
              </a:rPr>
              <a:t>))</a:t>
            </a:r>
            <a:r>
              <a:rPr lang="en-US" sz="2800" dirty="0" err="1" smtClean="0">
                <a:solidFill>
                  <a:srgbClr val="00B050"/>
                </a:solidFill>
              </a:rPr>
              <a:t>G</a:t>
            </a:r>
            <a:r>
              <a:rPr lang="en-US" sz="2800" baseline="30000" dirty="0" err="1" smtClean="0">
                <a:solidFill>
                  <a:srgbClr val="00B050"/>
                </a:solidFill>
              </a:rPr>
              <a:t>kT</a:t>
            </a:r>
            <a:endParaRPr lang="en-US" sz="2800" baseline="30000" dirty="0" smtClean="0">
              <a:solidFill>
                <a:srgbClr val="00B050"/>
              </a:solidFill>
            </a:endParaRPr>
          </a:p>
          <a:p>
            <a:pPr marL="514350" indent="-514350"/>
            <a:endParaRPr lang="en-US" sz="1050" dirty="0" smtClean="0">
              <a:solidFill>
                <a:srgbClr val="00B050"/>
              </a:solidFill>
            </a:endParaRPr>
          </a:p>
          <a:p>
            <a:pPr marL="514350" indent="-514350"/>
            <a:r>
              <a:rPr lang="en-US" sz="2800" dirty="0" err="1" smtClean="0">
                <a:solidFill>
                  <a:srgbClr val="00B050"/>
                </a:solidFill>
              </a:rPr>
              <a:t>Ay</a:t>
            </a:r>
            <a:r>
              <a:rPr lang="en-US" sz="2800" baseline="30000" dirty="0" err="1" smtClean="0">
                <a:solidFill>
                  <a:srgbClr val="00B050"/>
                </a:solidFill>
              </a:rPr>
              <a:t>k</a:t>
            </a:r>
            <a:r>
              <a:rPr lang="en-US" sz="2800" baseline="300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converges in distribution geometrically to N(0,A)</a:t>
            </a:r>
          </a:p>
          <a:p>
            <a:pPr marL="514350" indent="-514350"/>
            <a:endParaRPr lang="en-US" sz="1000" dirty="0" smtClean="0">
              <a:solidFill>
                <a:srgbClr val="00B050"/>
              </a:solidFill>
            </a:endParaRPr>
          </a:p>
          <a:p>
            <a:pPr marL="514350" indent="-514350"/>
            <a:r>
              <a:rPr lang="en-US" dirty="0" smtClean="0"/>
              <a:t>Goodman and </a:t>
            </a:r>
            <a:r>
              <a:rPr lang="en-US" dirty="0" err="1" smtClean="0"/>
              <a:t>Sokal</a:t>
            </a:r>
            <a:r>
              <a:rPr lang="en-US" dirty="0" smtClean="0"/>
              <a:t>, 1989</a:t>
            </a:r>
            <a:endParaRPr lang="en-US" sz="2800" dirty="0"/>
          </a:p>
        </p:txBody>
      </p:sp>
      <p:pic>
        <p:nvPicPr>
          <p:cNvPr id="6" name="Picture 5" descr="GibbsWalk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0"/>
            <a:ext cx="24384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Gauss-</a:t>
            </a:r>
            <a:r>
              <a:rPr lang="en-US" dirty="0" err="1" smtClean="0"/>
              <a:t>Siedel</a:t>
            </a:r>
            <a:r>
              <a:rPr lang="en-US" dirty="0" smtClean="0"/>
              <a:t> Linear Solve of Ax=b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990600"/>
            <a:ext cx="88392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lvl="0" indent="-514350">
              <a:spcBef>
                <a:spcPct val="20000"/>
              </a:spcBef>
              <a:buFont typeface="Arial" pitchFamily="34" charset="0"/>
              <a:buAutoNum type="arabicPeriod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Split A into D=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(A), L=lower (A), </a:t>
            </a:r>
            <a:r>
              <a:rPr lang="en-US" sz="3200" dirty="0" smtClean="0"/>
              <a:t>L</a:t>
            </a:r>
            <a:r>
              <a:rPr lang="en-US" sz="3200" baseline="30000" dirty="0" smtClean="0"/>
              <a:t>T</a:t>
            </a:r>
            <a:r>
              <a:rPr lang="en-US" sz="3200" dirty="0" smtClean="0"/>
              <a:t>=upper(A)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Minimize the quadratic f(x) in each coordinate direction, so that a full sweep of all n coordinates is </a:t>
            </a:r>
          </a:p>
          <a:p>
            <a:pPr marL="514350" indent="-514350"/>
            <a:r>
              <a:rPr lang="en-US" sz="3200" dirty="0" smtClean="0"/>
              <a:t>		       </a:t>
            </a:r>
            <a:r>
              <a:rPr lang="en-US" sz="3200" dirty="0" err="1" smtClean="0"/>
              <a:t>x</a:t>
            </a:r>
            <a:r>
              <a:rPr lang="en-US" sz="3200" baseline="30000" dirty="0" err="1" smtClean="0"/>
              <a:t>k</a:t>
            </a:r>
            <a:r>
              <a:rPr lang="en-US" sz="3200" dirty="0" smtClean="0"/>
              <a:t> =-D</a:t>
            </a:r>
            <a:r>
              <a:rPr lang="en-US" sz="3200" baseline="30000" dirty="0" smtClean="0"/>
              <a:t>-1</a:t>
            </a:r>
            <a:r>
              <a:rPr lang="en-US" sz="3200" dirty="0" smtClean="0"/>
              <a:t> L </a:t>
            </a:r>
            <a:r>
              <a:rPr lang="en-US" sz="3200" dirty="0" err="1" smtClean="0"/>
              <a:t>x</a:t>
            </a:r>
            <a:r>
              <a:rPr lang="en-US" sz="3200" baseline="30000" dirty="0" err="1" smtClean="0"/>
              <a:t>k</a:t>
            </a:r>
            <a:r>
              <a:rPr lang="en-US" sz="3200" dirty="0" smtClean="0"/>
              <a:t> - D</a:t>
            </a:r>
            <a:r>
              <a:rPr lang="en-US" sz="3200" baseline="30000" dirty="0" smtClean="0"/>
              <a:t>-1</a:t>
            </a:r>
            <a:r>
              <a:rPr lang="en-US" sz="3200" dirty="0" smtClean="0"/>
              <a:t> L</a:t>
            </a:r>
            <a:r>
              <a:rPr lang="en-US" sz="3200" baseline="30000" dirty="0" smtClean="0"/>
              <a:t>T</a:t>
            </a:r>
            <a:r>
              <a:rPr lang="en-US" sz="3200" dirty="0" smtClean="0"/>
              <a:t> x</a:t>
            </a:r>
            <a:r>
              <a:rPr lang="en-US" sz="3200" baseline="30000" dirty="0" smtClean="0"/>
              <a:t>k-1</a:t>
            </a:r>
            <a:r>
              <a:rPr lang="en-US" sz="3200" dirty="0" smtClean="0"/>
              <a:t> + D</a:t>
            </a:r>
            <a:r>
              <a:rPr lang="en-US" sz="3200" baseline="30000" dirty="0" smtClean="0"/>
              <a:t>-1 </a:t>
            </a:r>
            <a:r>
              <a:rPr lang="en-US" sz="3200" dirty="0" smtClean="0"/>
              <a:t>b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 startAt="3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4343400"/>
            <a:ext cx="487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dirty="0" err="1" smtClean="0">
                <a:solidFill>
                  <a:srgbClr val="FF0000"/>
                </a:solidFill>
              </a:rPr>
              <a:t>x</a:t>
            </a:r>
            <a:r>
              <a:rPr lang="en-US" sz="2800" baseline="30000" dirty="0" err="1" smtClean="0">
                <a:solidFill>
                  <a:srgbClr val="FF0000"/>
                </a:solidFill>
              </a:rPr>
              <a:t>k</a:t>
            </a:r>
            <a:r>
              <a:rPr lang="en-US" sz="2800" baseline="300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converges geometrically A</a:t>
            </a:r>
            <a:r>
              <a:rPr lang="en-US" sz="2800" baseline="30000" dirty="0" smtClean="0">
                <a:solidFill>
                  <a:srgbClr val="FF0000"/>
                </a:solidFill>
              </a:rPr>
              <a:t>-1</a:t>
            </a:r>
            <a:r>
              <a:rPr lang="en-US" sz="2800" dirty="0" smtClean="0">
                <a:solidFill>
                  <a:srgbClr val="FF0000"/>
                </a:solidFill>
              </a:rPr>
              <a:t>b</a:t>
            </a:r>
          </a:p>
          <a:p>
            <a:pPr marL="514350" indent="-514350"/>
            <a:endParaRPr lang="en-US" sz="1000" dirty="0" smtClean="0">
              <a:solidFill>
                <a:srgbClr val="FF0000"/>
              </a:solidFill>
            </a:endParaRPr>
          </a:p>
          <a:p>
            <a:pPr marL="514350" indent="-514350"/>
            <a:r>
              <a:rPr lang="en-US" sz="2800" dirty="0" smtClean="0">
                <a:solidFill>
                  <a:srgbClr val="FF0000"/>
                </a:solidFill>
              </a:rPr>
              <a:t>   (</a:t>
            </a:r>
            <a:r>
              <a:rPr lang="en-US" sz="2800" dirty="0" err="1" smtClean="0">
                <a:solidFill>
                  <a:srgbClr val="FF0000"/>
                </a:solidFill>
              </a:rPr>
              <a:t>x</a:t>
            </a:r>
            <a:r>
              <a:rPr lang="en-US" sz="2800" baseline="30000" dirty="0" err="1" smtClean="0">
                <a:solidFill>
                  <a:srgbClr val="FF0000"/>
                </a:solidFill>
              </a:rPr>
              <a:t>k</a:t>
            </a:r>
            <a:r>
              <a:rPr lang="en-US" sz="2800" baseline="30000" dirty="0" smtClean="0">
                <a:solidFill>
                  <a:srgbClr val="FF0000"/>
                </a:solidFill>
              </a:rPr>
              <a:t>  </a:t>
            </a:r>
            <a:r>
              <a:rPr lang="en-US" sz="2800" dirty="0" smtClean="0">
                <a:solidFill>
                  <a:srgbClr val="FF0000"/>
                </a:solidFill>
              </a:rPr>
              <a:t>- A</a:t>
            </a:r>
            <a:r>
              <a:rPr lang="en-US" sz="2800" baseline="30000" dirty="0" smtClean="0">
                <a:solidFill>
                  <a:srgbClr val="FF0000"/>
                </a:solidFill>
              </a:rPr>
              <a:t>-1</a:t>
            </a:r>
            <a:r>
              <a:rPr lang="en-US" sz="2800" dirty="0" smtClean="0">
                <a:solidFill>
                  <a:srgbClr val="FF0000"/>
                </a:solidFill>
              </a:rPr>
              <a:t>b) = G</a:t>
            </a:r>
            <a:r>
              <a:rPr lang="en-US" sz="2800" baseline="30000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( x</a:t>
            </a:r>
            <a:r>
              <a:rPr lang="en-US" sz="2800" baseline="30000" dirty="0" smtClean="0">
                <a:solidFill>
                  <a:srgbClr val="FF0000"/>
                </a:solidFill>
              </a:rPr>
              <a:t>0  </a:t>
            </a:r>
            <a:r>
              <a:rPr lang="en-US" sz="2800" dirty="0" smtClean="0">
                <a:solidFill>
                  <a:srgbClr val="FF0000"/>
                </a:solidFill>
              </a:rPr>
              <a:t>- A</a:t>
            </a:r>
            <a:r>
              <a:rPr lang="en-US" sz="2800" baseline="30000" dirty="0" smtClean="0">
                <a:solidFill>
                  <a:srgbClr val="FF0000"/>
                </a:solidFill>
              </a:rPr>
              <a:t>-1</a:t>
            </a:r>
            <a:r>
              <a:rPr lang="en-US" sz="2800" dirty="0" smtClean="0">
                <a:solidFill>
                  <a:srgbClr val="FF0000"/>
                </a:solidFill>
              </a:rPr>
              <a:t>b)</a:t>
            </a:r>
          </a:p>
          <a:p>
            <a:pPr marL="514350" indent="-514350"/>
            <a:endParaRPr lang="en-US" sz="1000" dirty="0" smtClean="0">
              <a:solidFill>
                <a:srgbClr val="FF0000"/>
              </a:solidFill>
            </a:endParaRPr>
          </a:p>
          <a:p>
            <a:pPr marL="514350" indent="-514350"/>
            <a:r>
              <a:rPr lang="en-US" sz="2800" dirty="0" smtClean="0">
                <a:solidFill>
                  <a:srgbClr val="FF0000"/>
                </a:solidFill>
              </a:rPr>
              <a:t>where </a:t>
            </a:r>
            <a:r>
              <a:rPr lang="el-GR" sz="2800" dirty="0" smtClean="0">
                <a:solidFill>
                  <a:srgbClr val="FF0000"/>
                </a:solidFill>
              </a:rPr>
              <a:t>ρ</a:t>
            </a:r>
            <a:r>
              <a:rPr lang="en-US" sz="2800" dirty="0" smtClean="0">
                <a:solidFill>
                  <a:srgbClr val="FF0000"/>
                </a:solidFill>
              </a:rPr>
              <a:t>(G) &lt; 1</a:t>
            </a:r>
            <a:endParaRPr lang="en-US" sz="2800" dirty="0"/>
          </a:p>
        </p:txBody>
      </p:sp>
      <p:pic>
        <p:nvPicPr>
          <p:cNvPr id="6" name="Picture 5" descr="GSWal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5199"/>
            <a:ext cx="4114800" cy="3331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371600"/>
            <a:ext cx="90678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Colin Fox, Physics, </a:t>
            </a:r>
          </a:p>
          <a:p>
            <a:pPr>
              <a:buNone/>
            </a:pPr>
            <a:r>
              <a:rPr lang="en-US" dirty="0" smtClean="0"/>
              <a:t>    University of </a:t>
            </a:r>
            <a:r>
              <a:rPr lang="en-US" dirty="0" err="1" smtClean="0"/>
              <a:t>Otago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New Zealand Institute of Mathematics, </a:t>
            </a:r>
          </a:p>
          <a:p>
            <a:pPr>
              <a:buNone/>
            </a:pPr>
            <a:r>
              <a:rPr lang="en-US" dirty="0" smtClean="0"/>
              <a:t>    University of Auckland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Center for </a:t>
            </a:r>
            <a:r>
              <a:rPr lang="en-US" dirty="0" err="1" smtClean="0"/>
              <a:t>Biofilm</a:t>
            </a:r>
            <a:r>
              <a:rPr lang="en-US" dirty="0" smtClean="0"/>
              <a:t> Engineering,                        , Bozeman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pic>
        <p:nvPicPr>
          <p:cNvPr id="6" name="Picture 5" descr="img_0046.jpg"/>
          <p:cNvPicPr>
            <a:picLocks noChangeAspect="1"/>
          </p:cNvPicPr>
          <p:nvPr/>
        </p:nvPicPr>
        <p:blipFill>
          <a:blip r:embed="rId2" cstate="print"/>
          <a:srcRect l="73267" t="15512" b="40924"/>
          <a:stretch>
            <a:fillRect/>
          </a:stretch>
        </p:blipFill>
        <p:spPr>
          <a:xfrm>
            <a:off x="7065818" y="1219200"/>
            <a:ext cx="1620982" cy="1981200"/>
          </a:xfrm>
          <a:prstGeom prst="rect">
            <a:avLst/>
          </a:prstGeom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505200"/>
            <a:ext cx="1409700" cy="106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msuhoriz_4-CBEp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800600"/>
            <a:ext cx="2057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Theorem: A Gibbs sampler is a </a:t>
            </a:r>
            <a:br>
              <a:rPr lang="en-US" dirty="0" smtClean="0"/>
            </a:br>
            <a:r>
              <a:rPr lang="en-US" dirty="0" smtClean="0"/>
              <a:t>Gauss </a:t>
            </a:r>
            <a:r>
              <a:rPr lang="en-US" dirty="0" err="1" smtClean="0"/>
              <a:t>Siedel</a:t>
            </a:r>
            <a:r>
              <a:rPr lang="en-US" dirty="0" smtClean="0"/>
              <a:t> linear solver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70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Proof: </a:t>
            </a:r>
          </a:p>
          <a:p>
            <a:r>
              <a:rPr lang="en-US" dirty="0" smtClean="0"/>
              <a:t>A Gibbs sampler is</a:t>
            </a:r>
          </a:p>
          <a:p>
            <a:pPr>
              <a:buNone/>
            </a:pPr>
            <a:r>
              <a:rPr lang="en-US" dirty="0" smtClean="0"/>
              <a:t>              </a:t>
            </a:r>
            <a:r>
              <a:rPr lang="en-US" dirty="0" err="1" smtClean="0"/>
              <a:t>y</a:t>
            </a:r>
            <a:r>
              <a:rPr lang="en-US" baseline="30000" dirty="0" err="1" smtClean="0"/>
              <a:t>k</a:t>
            </a:r>
            <a:r>
              <a:rPr lang="en-US" dirty="0" smtClean="0"/>
              <a:t> =-D</a:t>
            </a:r>
            <a:r>
              <a:rPr lang="en-US" baseline="30000" dirty="0" smtClean="0"/>
              <a:t>-1</a:t>
            </a:r>
            <a:r>
              <a:rPr lang="en-US" dirty="0" smtClean="0"/>
              <a:t> L </a:t>
            </a:r>
            <a:r>
              <a:rPr lang="en-US" dirty="0" err="1" smtClean="0"/>
              <a:t>y</a:t>
            </a:r>
            <a:r>
              <a:rPr lang="en-US" baseline="30000" dirty="0" err="1" smtClean="0"/>
              <a:t>k</a:t>
            </a:r>
            <a:r>
              <a:rPr lang="en-US" dirty="0" smtClean="0"/>
              <a:t> - D</a:t>
            </a:r>
            <a:r>
              <a:rPr lang="en-US" baseline="30000" dirty="0" smtClean="0"/>
              <a:t>-1</a:t>
            </a:r>
            <a:r>
              <a:rPr lang="en-US" dirty="0" smtClean="0"/>
              <a:t> L</a:t>
            </a:r>
            <a:r>
              <a:rPr lang="en-US" baseline="30000" dirty="0" smtClean="0"/>
              <a:t>T</a:t>
            </a:r>
            <a:r>
              <a:rPr lang="en-US" dirty="0" smtClean="0"/>
              <a:t> y</a:t>
            </a:r>
            <a:r>
              <a:rPr lang="en-US" baseline="30000" dirty="0" smtClean="0"/>
              <a:t>k-1</a:t>
            </a:r>
            <a:r>
              <a:rPr lang="en-US" dirty="0" smtClean="0"/>
              <a:t> + D</a:t>
            </a:r>
            <a:r>
              <a:rPr lang="en-US" baseline="30000" dirty="0" smtClean="0"/>
              <a:t>-1/2 </a:t>
            </a:r>
            <a:r>
              <a:rPr lang="en-US" dirty="0" smtClean="0"/>
              <a:t>z </a:t>
            </a:r>
          </a:p>
          <a:p>
            <a:endParaRPr lang="en-US" dirty="0" smtClean="0"/>
          </a:p>
          <a:p>
            <a:r>
              <a:rPr lang="en-US" dirty="0" smtClean="0"/>
              <a:t>A Gauss-</a:t>
            </a:r>
            <a:r>
              <a:rPr lang="en-US" dirty="0" err="1" smtClean="0"/>
              <a:t>Siedel</a:t>
            </a:r>
            <a:r>
              <a:rPr lang="en-US" dirty="0" smtClean="0"/>
              <a:t> linear solve of Ax=b is</a:t>
            </a:r>
          </a:p>
          <a:p>
            <a:pPr>
              <a:buNone/>
            </a:pPr>
            <a:r>
              <a:rPr lang="en-US" dirty="0" smtClean="0"/>
              <a:t>              </a:t>
            </a:r>
            <a:r>
              <a:rPr lang="en-US" dirty="0" err="1" smtClean="0"/>
              <a:t>x</a:t>
            </a:r>
            <a:r>
              <a:rPr lang="en-US" baseline="30000" dirty="0" err="1" smtClean="0"/>
              <a:t>k</a:t>
            </a:r>
            <a:r>
              <a:rPr lang="en-US" dirty="0" smtClean="0"/>
              <a:t> =-D</a:t>
            </a:r>
            <a:r>
              <a:rPr lang="en-US" baseline="30000" dirty="0" smtClean="0"/>
              <a:t>-1</a:t>
            </a:r>
            <a:r>
              <a:rPr lang="en-US" dirty="0" smtClean="0"/>
              <a:t> L </a:t>
            </a:r>
            <a:r>
              <a:rPr lang="en-US" dirty="0" err="1" smtClean="0"/>
              <a:t>x</a:t>
            </a:r>
            <a:r>
              <a:rPr lang="en-US" baseline="30000" dirty="0" err="1" smtClean="0"/>
              <a:t>k</a:t>
            </a:r>
            <a:r>
              <a:rPr lang="en-US" dirty="0" smtClean="0"/>
              <a:t> - D</a:t>
            </a:r>
            <a:r>
              <a:rPr lang="en-US" baseline="30000" dirty="0" smtClean="0"/>
              <a:t>-1</a:t>
            </a:r>
            <a:r>
              <a:rPr lang="en-US" dirty="0" smtClean="0"/>
              <a:t> L</a:t>
            </a:r>
            <a:r>
              <a:rPr lang="en-US" baseline="30000" dirty="0" smtClean="0"/>
              <a:t>T</a:t>
            </a:r>
            <a:r>
              <a:rPr lang="en-US" dirty="0" smtClean="0"/>
              <a:t> x</a:t>
            </a:r>
            <a:r>
              <a:rPr lang="en-US" baseline="30000" dirty="0" smtClean="0"/>
              <a:t>k-1</a:t>
            </a:r>
            <a:r>
              <a:rPr lang="en-US" dirty="0" smtClean="0"/>
              <a:t> + D</a:t>
            </a:r>
            <a:r>
              <a:rPr lang="en-US" baseline="30000" dirty="0" smtClean="0"/>
              <a:t>-1 </a:t>
            </a:r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486400" y="2667000"/>
            <a:ext cx="1219200" cy="838200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410200" y="4419600"/>
            <a:ext cx="1066800" cy="838200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GSWal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4190999"/>
            <a:ext cx="2438400" cy="1974509"/>
          </a:xfrm>
          <a:prstGeom prst="rect">
            <a:avLst/>
          </a:prstGeom>
        </p:spPr>
      </p:pic>
      <p:pic>
        <p:nvPicPr>
          <p:cNvPr id="7" name="Picture 6" descr="GibbsWalk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91440" y="1600200"/>
            <a:ext cx="235256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Gauss </a:t>
            </a:r>
            <a:r>
              <a:rPr lang="en-US" sz="3600" dirty="0" err="1" smtClean="0"/>
              <a:t>Siedel</a:t>
            </a:r>
            <a:r>
              <a:rPr lang="en-US" sz="3600" dirty="0" smtClean="0"/>
              <a:t> is a </a:t>
            </a:r>
            <a:r>
              <a:rPr lang="en-US" sz="3600" dirty="0" smtClean="0">
                <a:solidFill>
                  <a:srgbClr val="FF0000"/>
                </a:solidFill>
              </a:rPr>
              <a:t>Stationary Linear Solver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525963"/>
          </a:xfrm>
        </p:spPr>
        <p:txBody>
          <a:bodyPr/>
          <a:lstStyle/>
          <a:p>
            <a:r>
              <a:rPr lang="en-US" dirty="0" smtClean="0"/>
              <a:t>A Gauss-</a:t>
            </a:r>
            <a:r>
              <a:rPr lang="en-US" dirty="0" err="1" smtClean="0"/>
              <a:t>Siedel</a:t>
            </a:r>
            <a:r>
              <a:rPr lang="en-US" dirty="0" smtClean="0"/>
              <a:t> linear solve of Ax=b is</a:t>
            </a:r>
          </a:p>
          <a:p>
            <a:pPr>
              <a:buNone/>
            </a:pPr>
            <a:r>
              <a:rPr lang="en-US" dirty="0" smtClean="0"/>
              <a:t>             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baseline="30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=-D</a:t>
            </a:r>
            <a:r>
              <a:rPr lang="en-US" baseline="30000" dirty="0" smtClean="0">
                <a:solidFill>
                  <a:srgbClr val="FF0000"/>
                </a:solidFill>
              </a:rPr>
              <a:t>-1</a:t>
            </a:r>
            <a:r>
              <a:rPr lang="en-US" dirty="0" smtClean="0">
                <a:solidFill>
                  <a:srgbClr val="FF0000"/>
                </a:solidFill>
              </a:rPr>
              <a:t> L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baseline="30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- D</a:t>
            </a:r>
            <a:r>
              <a:rPr lang="en-US" baseline="30000" dirty="0" smtClean="0">
                <a:solidFill>
                  <a:srgbClr val="FF0000"/>
                </a:solidFill>
              </a:rPr>
              <a:t>-1</a:t>
            </a:r>
            <a:r>
              <a:rPr lang="en-US" dirty="0" smtClean="0">
                <a:solidFill>
                  <a:srgbClr val="FF0000"/>
                </a:solidFill>
              </a:rPr>
              <a:t> L</a:t>
            </a:r>
            <a:r>
              <a:rPr lang="en-US" baseline="30000" dirty="0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x</a:t>
            </a:r>
            <a:r>
              <a:rPr lang="en-US" baseline="30000" dirty="0" smtClean="0">
                <a:solidFill>
                  <a:srgbClr val="FF0000"/>
                </a:solidFill>
              </a:rPr>
              <a:t>k-1</a:t>
            </a:r>
            <a:r>
              <a:rPr lang="en-US" dirty="0" smtClean="0">
                <a:solidFill>
                  <a:srgbClr val="FF0000"/>
                </a:solidFill>
              </a:rPr>
              <a:t> + D</a:t>
            </a:r>
            <a:r>
              <a:rPr lang="en-US" baseline="30000" dirty="0" smtClean="0">
                <a:solidFill>
                  <a:srgbClr val="FF0000"/>
                </a:solidFill>
              </a:rPr>
              <a:t>-1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</a:p>
          <a:p>
            <a:r>
              <a:rPr lang="en-US" dirty="0" smtClean="0"/>
              <a:t>Gauss </a:t>
            </a:r>
            <a:r>
              <a:rPr lang="en-US" dirty="0" err="1" smtClean="0"/>
              <a:t>Siedel</a:t>
            </a:r>
            <a:r>
              <a:rPr lang="en-US" dirty="0" smtClean="0"/>
              <a:t> can be written as</a:t>
            </a:r>
          </a:p>
          <a:p>
            <a:pPr>
              <a:buNone/>
            </a:pPr>
            <a:r>
              <a:rPr lang="en-US" dirty="0" smtClean="0"/>
              <a:t>              </a:t>
            </a:r>
            <a:r>
              <a:rPr lang="en-US" dirty="0" smtClean="0">
                <a:solidFill>
                  <a:srgbClr val="FF0000"/>
                </a:solidFill>
              </a:rPr>
              <a:t>M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baseline="30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= N x</a:t>
            </a:r>
            <a:r>
              <a:rPr lang="en-US" baseline="30000" dirty="0" smtClean="0">
                <a:solidFill>
                  <a:srgbClr val="FF0000"/>
                </a:solidFill>
              </a:rPr>
              <a:t>k-1</a:t>
            </a:r>
            <a:r>
              <a:rPr lang="en-US" dirty="0" smtClean="0">
                <a:solidFill>
                  <a:srgbClr val="FF0000"/>
                </a:solidFill>
              </a:rPr>
              <a:t> + b</a:t>
            </a:r>
          </a:p>
          <a:p>
            <a:pPr>
              <a:buNone/>
            </a:pPr>
            <a:r>
              <a:rPr lang="en-US" dirty="0" smtClean="0"/>
              <a:t>   where M = D + L   and N = D - L</a:t>
            </a:r>
            <a:r>
              <a:rPr lang="en-US" baseline="30000" dirty="0" smtClean="0"/>
              <a:t>T</a:t>
            </a:r>
            <a:r>
              <a:rPr lang="en-US" dirty="0" smtClean="0"/>
              <a:t> , A = M – N,</a:t>
            </a:r>
          </a:p>
          <a:p>
            <a:pPr>
              <a:buNone/>
            </a:pPr>
            <a:r>
              <a:rPr lang="en-US" dirty="0" smtClean="0"/>
              <a:t>   the general form of a stationary linear solver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Stationary Samplers from </a:t>
            </a:r>
            <a:br>
              <a:rPr lang="en-US" dirty="0" smtClean="0"/>
            </a:br>
            <a:r>
              <a:rPr lang="en-US" dirty="0" smtClean="0"/>
              <a:t>Stationary Solvers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47800"/>
            <a:ext cx="8229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/>
              <a:t>S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olving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Ax=b: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Split A=M-N, where M is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invertible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Iterate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Mx</a:t>
            </a:r>
            <a:r>
              <a:rPr kumimoji="0" lang="en-US" sz="2400" b="0" i="0" u="none" strike="noStrike" kern="1200" cap="none" spc="0" normalizeH="0" baseline="30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N x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k-1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b</a:t>
            </a:r>
          </a:p>
          <a:p>
            <a:pPr marL="514350" indent="-514350"/>
            <a:r>
              <a:rPr lang="en-US" sz="2400" dirty="0" smtClean="0">
                <a:solidFill>
                  <a:srgbClr val="FF0000"/>
                </a:solidFill>
              </a:rPr>
              <a:t>                     </a:t>
            </a:r>
            <a:r>
              <a:rPr lang="en-US" sz="2400" dirty="0" err="1" smtClean="0">
                <a:solidFill>
                  <a:srgbClr val="FF0000"/>
                </a:solidFill>
              </a:rPr>
              <a:t>x</a:t>
            </a:r>
            <a:r>
              <a:rPr lang="en-US" sz="2400" baseline="30000" dirty="0" err="1" smtClean="0">
                <a:solidFill>
                  <a:srgbClr val="FF0000"/>
                </a:solidFill>
              </a:rPr>
              <a:t>k</a:t>
            </a:r>
            <a:r>
              <a:rPr lang="en-US" sz="2400" baseline="300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baseline="30000" dirty="0" smtClean="0">
                <a:solidFill>
                  <a:srgbClr val="FF0000"/>
                </a:solidFill>
              </a:rPr>
              <a:t>-1</a:t>
            </a:r>
            <a:r>
              <a:rPr lang="en-US" sz="2400" dirty="0" smtClean="0">
                <a:solidFill>
                  <a:srgbClr val="FF0000"/>
                </a:solidFill>
              </a:rPr>
              <a:t>b if </a:t>
            </a:r>
            <a:r>
              <a:rPr lang="el-GR" sz="2400" dirty="0" smtClean="0">
                <a:solidFill>
                  <a:srgbClr val="FF0000"/>
                </a:solidFill>
              </a:rPr>
              <a:t>ρ</a:t>
            </a:r>
            <a:r>
              <a:rPr lang="en-US" sz="2400" dirty="0" smtClean="0">
                <a:solidFill>
                  <a:srgbClr val="FF0000"/>
                </a:solidFill>
              </a:rPr>
              <a:t>(G=M</a:t>
            </a:r>
            <a:r>
              <a:rPr lang="en-US" sz="2400" baseline="30000" dirty="0" smtClean="0">
                <a:solidFill>
                  <a:srgbClr val="FF0000"/>
                </a:solidFill>
              </a:rPr>
              <a:t>-1</a:t>
            </a:r>
            <a:r>
              <a:rPr lang="en-US" sz="2400" dirty="0" smtClean="0">
                <a:solidFill>
                  <a:srgbClr val="FF0000"/>
                </a:solidFill>
              </a:rPr>
              <a:t>N)&lt; 1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124200"/>
            <a:ext cx="82296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Sampling from N(0,A) </a:t>
            </a:r>
            <a:r>
              <a:rPr lang="en-US" sz="3200" dirty="0" smtClean="0"/>
              <a:t>and N(0,A</a:t>
            </a:r>
            <a:r>
              <a:rPr lang="en-US" sz="3200" baseline="30000" dirty="0" smtClean="0"/>
              <a:t>-1</a:t>
            </a:r>
            <a:r>
              <a:rPr lang="en-US" sz="3200" dirty="0" smtClean="0"/>
              <a:t>):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Split A=M-N, where M is invertible</a:t>
            </a:r>
          </a:p>
          <a:p>
            <a:pPr marL="514350" lvl="0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Iterate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</a:t>
            </a:r>
            <a:r>
              <a:rPr kumimoji="0" lang="en-US" sz="3200" b="0" i="0" u="none" strike="noStrike" kern="1200" cap="none" spc="0" normalizeH="0" baseline="3000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N y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k-1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lang="en-US" sz="3200" noProof="0" dirty="0" smtClean="0">
                <a:solidFill>
                  <a:srgbClr val="00B050"/>
                </a:solidFill>
              </a:rPr>
              <a:t>c</a:t>
            </a:r>
            <a:r>
              <a:rPr lang="en-US" sz="3200" baseline="30000" dirty="0" smtClean="0">
                <a:solidFill>
                  <a:srgbClr val="00B050"/>
                </a:solidFill>
              </a:rPr>
              <a:t>k-1</a:t>
            </a:r>
          </a:p>
          <a:p>
            <a:pPr marL="514350" lvl="0" indent="-514350">
              <a:spcBef>
                <a:spcPct val="20000"/>
              </a:spcBef>
            </a:pPr>
            <a:r>
              <a:rPr lang="en-US" sz="3200" dirty="0" smtClean="0"/>
              <a:t>        where c</a:t>
            </a:r>
            <a:r>
              <a:rPr lang="en-US" sz="3200" baseline="30000" dirty="0" smtClean="0"/>
              <a:t>k-1</a:t>
            </a:r>
            <a:r>
              <a:rPr lang="en-US" sz="3200" dirty="0" smtClean="0"/>
              <a:t> ~ N(0, M</a:t>
            </a:r>
            <a:r>
              <a:rPr lang="en-US" sz="3200" baseline="30000" dirty="0" smtClean="0"/>
              <a:t>T</a:t>
            </a:r>
            <a:r>
              <a:rPr lang="en-US" sz="3200" dirty="0" smtClean="0"/>
              <a:t> + N)</a:t>
            </a:r>
          </a:p>
          <a:p>
            <a:pPr marL="514350" lvl="0" indent="-514350">
              <a:spcBef>
                <a:spcPct val="20000"/>
              </a:spcBef>
            </a:pPr>
            <a:r>
              <a:rPr lang="en-US" sz="3200" dirty="0" smtClean="0">
                <a:solidFill>
                  <a:srgbClr val="FF0000"/>
                </a:solidFill>
              </a:rPr>
              <a:t>    </a:t>
            </a:r>
            <a:r>
              <a:rPr lang="en-US" sz="3200" dirty="0" err="1" smtClean="0">
                <a:solidFill>
                  <a:srgbClr val="00B050"/>
                </a:solidFill>
              </a:rPr>
              <a:t>y</a:t>
            </a:r>
            <a:r>
              <a:rPr lang="en-US" sz="3200" baseline="30000" dirty="0" err="1" smtClean="0">
                <a:solidFill>
                  <a:srgbClr val="00B050"/>
                </a:solidFill>
              </a:rPr>
              <a:t>k</a:t>
            </a:r>
            <a:r>
              <a:rPr lang="en-US" sz="3200" baseline="30000" dirty="0" smtClean="0">
                <a:solidFill>
                  <a:srgbClr val="00B050"/>
                </a:solidFill>
              </a:rPr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sym typeface="Wingdings" pitchFamily="2" charset="2"/>
              </a:rPr>
              <a:t> </a:t>
            </a:r>
            <a:r>
              <a:rPr lang="en-US" sz="3200" dirty="0" smtClean="0">
                <a:solidFill>
                  <a:srgbClr val="00B050"/>
                </a:solidFill>
              </a:rPr>
              <a:t>N(0,A</a:t>
            </a:r>
            <a:r>
              <a:rPr lang="en-US" sz="3200" baseline="30000" dirty="0" smtClean="0">
                <a:solidFill>
                  <a:srgbClr val="00B050"/>
                </a:solidFill>
              </a:rPr>
              <a:t>-1</a:t>
            </a:r>
            <a:r>
              <a:rPr lang="en-US" sz="3200" dirty="0" smtClean="0">
                <a:solidFill>
                  <a:srgbClr val="00B050"/>
                </a:solidFill>
              </a:rPr>
              <a:t>) if </a:t>
            </a:r>
            <a:r>
              <a:rPr lang="el-GR" sz="3200" dirty="0" smtClean="0">
                <a:solidFill>
                  <a:srgbClr val="00B050"/>
                </a:solidFill>
              </a:rPr>
              <a:t>ρ</a:t>
            </a:r>
            <a:r>
              <a:rPr lang="en-US" sz="3200" dirty="0" smtClean="0">
                <a:solidFill>
                  <a:srgbClr val="00B050"/>
                </a:solidFill>
              </a:rPr>
              <a:t>(G=M</a:t>
            </a:r>
            <a:r>
              <a:rPr lang="en-US" sz="3200" baseline="30000" dirty="0" smtClean="0">
                <a:solidFill>
                  <a:srgbClr val="00B050"/>
                </a:solidFill>
              </a:rPr>
              <a:t>-1</a:t>
            </a:r>
            <a:r>
              <a:rPr lang="en-US" sz="3200" dirty="0" smtClean="0">
                <a:solidFill>
                  <a:srgbClr val="00B050"/>
                </a:solidFill>
              </a:rPr>
              <a:t>N)&lt; 1</a:t>
            </a:r>
          </a:p>
          <a:p>
            <a:pPr marL="514350" lvl="0" indent="-514350">
              <a:spcBef>
                <a:spcPct val="20000"/>
              </a:spcBef>
            </a:pPr>
            <a:r>
              <a:rPr lang="en-US" sz="3200" dirty="0" smtClean="0">
                <a:solidFill>
                  <a:srgbClr val="00B050"/>
                </a:solidFill>
              </a:rPr>
              <a:t>   </a:t>
            </a:r>
            <a:r>
              <a:rPr lang="en-US" sz="3200" dirty="0" err="1" smtClean="0">
                <a:solidFill>
                  <a:srgbClr val="00B050"/>
                </a:solidFill>
              </a:rPr>
              <a:t>Ay</a:t>
            </a:r>
            <a:r>
              <a:rPr lang="en-US" sz="3200" baseline="30000" dirty="0" err="1" smtClean="0">
                <a:solidFill>
                  <a:srgbClr val="00B050"/>
                </a:solidFill>
              </a:rPr>
              <a:t>k</a:t>
            </a:r>
            <a:r>
              <a:rPr lang="en-US" sz="3200" baseline="30000" dirty="0" smtClean="0">
                <a:solidFill>
                  <a:srgbClr val="00B050"/>
                </a:solidFill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sym typeface="Wingdings" pitchFamily="2" charset="2"/>
              </a:rPr>
              <a:t> </a:t>
            </a:r>
            <a:r>
              <a:rPr lang="en-US" sz="3200" dirty="0" smtClean="0">
                <a:solidFill>
                  <a:srgbClr val="00B050"/>
                </a:solidFill>
              </a:rPr>
              <a:t>N(0,A)   if </a:t>
            </a:r>
            <a:r>
              <a:rPr lang="el-GR" sz="3200" dirty="0" smtClean="0">
                <a:solidFill>
                  <a:srgbClr val="00B050"/>
                </a:solidFill>
              </a:rPr>
              <a:t>ρ</a:t>
            </a:r>
            <a:r>
              <a:rPr lang="en-US" sz="3200" dirty="0" smtClean="0">
                <a:solidFill>
                  <a:srgbClr val="00B050"/>
                </a:solidFill>
              </a:rPr>
              <a:t>(G=M</a:t>
            </a:r>
            <a:r>
              <a:rPr lang="en-US" sz="3200" baseline="30000" dirty="0" smtClean="0">
                <a:solidFill>
                  <a:srgbClr val="00B050"/>
                </a:solidFill>
              </a:rPr>
              <a:t>-1</a:t>
            </a:r>
            <a:r>
              <a:rPr lang="en-US" sz="3200" dirty="0" smtClean="0">
                <a:solidFill>
                  <a:srgbClr val="00B050"/>
                </a:solidFill>
              </a:rPr>
              <a:t>N)&lt; 1</a:t>
            </a:r>
          </a:p>
          <a:p>
            <a:pPr marL="514350" indent="-514350">
              <a:spcBef>
                <a:spcPct val="20000"/>
              </a:spcBef>
              <a:defRPr/>
            </a:pPr>
            <a:endParaRPr lang="en-US" sz="1300" dirty="0" smtClean="0"/>
          </a:p>
        </p:txBody>
      </p:sp>
      <p:sp>
        <p:nvSpPr>
          <p:cNvPr id="6" name="Oval 5"/>
          <p:cNvSpPr/>
          <p:nvPr/>
        </p:nvSpPr>
        <p:spPr>
          <a:xfrm>
            <a:off x="1600200" y="2209800"/>
            <a:ext cx="2971800" cy="609600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133600" y="4343400"/>
            <a:ext cx="2971800" cy="609600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902803"/>
            <a:ext cx="2667000" cy="830997"/>
          </a:xfrm>
          <a:prstGeom prst="rect">
            <a:avLst/>
          </a:prstGeom>
          <a:noFill/>
          <a:ln w="158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Need to be able to easily sample c</a:t>
            </a:r>
            <a:r>
              <a:rPr lang="en-US" sz="2400" baseline="30000" dirty="0" smtClean="0"/>
              <a:t>k-1</a:t>
            </a:r>
            <a:endParaRPr lang="en-US" sz="2400" dirty="0" smtClean="0"/>
          </a:p>
        </p:txBody>
      </p:sp>
      <p:sp>
        <p:nvSpPr>
          <p:cNvPr id="11" name="Oval 10"/>
          <p:cNvSpPr/>
          <p:nvPr/>
        </p:nvSpPr>
        <p:spPr>
          <a:xfrm>
            <a:off x="2286000" y="4876800"/>
            <a:ext cx="2971800" cy="609600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1676400"/>
            <a:ext cx="2667000" cy="830997"/>
          </a:xfrm>
          <a:prstGeom prst="rect">
            <a:avLst/>
          </a:prstGeom>
          <a:noFill/>
          <a:ln w="158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Need to be able to easily solve M y = u</a:t>
            </a:r>
          </a:p>
        </p:txBody>
      </p:sp>
      <p:pic>
        <p:nvPicPr>
          <p:cNvPr id="10" name="Picture 9" descr="GibbsWalk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4400" y="4267200"/>
            <a:ext cx="31496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7" grpId="1" animBg="1"/>
      <p:bldP spid="9" grpId="0" animBg="1"/>
      <p:bldP spid="11" grpId="0" animBg="1"/>
      <p:bldP spid="12" grpId="0" animBg="1"/>
      <p:bldP spid="1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sample  </a:t>
            </a:r>
            <a:br>
              <a:rPr lang="en-US" dirty="0" smtClean="0"/>
            </a:br>
            <a:r>
              <a:rPr lang="en-US" dirty="0" smtClean="0"/>
              <a:t>c</a:t>
            </a:r>
            <a:r>
              <a:rPr lang="en-US" baseline="30000" dirty="0" smtClean="0"/>
              <a:t>k-1</a:t>
            </a:r>
            <a:r>
              <a:rPr lang="en-US" dirty="0" smtClean="0"/>
              <a:t> ~ </a:t>
            </a:r>
            <a:r>
              <a:rPr lang="en-US" dirty="0" smtClean="0">
                <a:solidFill>
                  <a:srgbClr val="00B050"/>
                </a:solidFill>
              </a:rPr>
              <a:t>N(0, M</a:t>
            </a:r>
            <a:r>
              <a:rPr lang="en-US" baseline="30000" dirty="0" smtClean="0">
                <a:solidFill>
                  <a:srgbClr val="00B050"/>
                </a:solidFill>
              </a:rPr>
              <a:t>T</a:t>
            </a:r>
            <a:r>
              <a:rPr lang="en-US" dirty="0" smtClean="0">
                <a:solidFill>
                  <a:srgbClr val="00B050"/>
                </a:solidFill>
              </a:rPr>
              <a:t> + N) </a:t>
            </a:r>
            <a:r>
              <a:rPr lang="en-US" dirty="0" smtClean="0"/>
              <a:t>?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" y="1676400"/>
          <a:ext cx="8991600" cy="4591010"/>
        </p:xfrm>
        <a:graphic>
          <a:graphicData uri="http://schemas.openxmlformats.org/drawingml/2006/table">
            <a:tbl>
              <a:tblPr/>
              <a:tblGrid>
                <a:gridCol w="1690729"/>
                <a:gridCol w="3304605"/>
                <a:gridCol w="2319866"/>
                <a:gridCol w="1676400"/>
              </a:tblGrid>
              <a:tr h="685800"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Var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(c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k-1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=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 N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convergence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Richardson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1/w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I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2/w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I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A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 &lt; w &lt; 2/p(A)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Jacobi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2D - A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GS/Gibbs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 + L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always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SOR/BF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1/w D + L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(2-w)/w D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 &lt; w &lt; 2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SSOR/REGS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w/(2-w) </a:t>
                      </a:r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en-US" sz="24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SOR</a:t>
                      </a:r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 </a:t>
                      </a:r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en-US" sz="2400" b="0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  <a:r>
                        <a:rPr lang="en-US" sz="2400" b="0" i="0" u="none" strike="noStrike" baseline="-25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SOR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w/(2 - w</a:t>
                      </a:r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en-US" sz="2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</a:t>
                      </a:r>
                      <a:r>
                        <a:rPr lang="en-US" sz="2400" b="0" i="0" u="none" strike="noStrike" baseline="-25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SOR</a:t>
                      </a:r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  <a:r>
                        <a:rPr lang="en-US" sz="2400" b="0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</a:t>
                      </a:r>
                      <a:r>
                        <a:rPr lang="en-US" sz="2400" b="0" i="0" u="none" strike="noStrike" baseline="3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T</a:t>
                      </a:r>
                      <a:r>
                        <a:rPr lang="en-US" sz="2400" b="0" i="0" u="none" strike="noStrike" baseline="-25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SOR</a:t>
                      </a:r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 </a:t>
                      </a:r>
                      <a:endParaRPr lang="en-US" sz="2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r>
                        <a:rPr lang="en-US" sz="24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SOR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  <a:r>
                        <a:rPr lang="en-US" sz="2400" b="0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</a:t>
                      </a:r>
                      <a:r>
                        <a:rPr lang="en-US" sz="2400" b="0" i="0" u="none" strike="noStrike" baseline="3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T</a:t>
                      </a:r>
                      <a:r>
                        <a:rPr lang="en-US" sz="2400" b="0" i="0" u="none" strike="noStrike" baseline="-25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SOR</a:t>
                      </a:r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 &lt; w &lt; 2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87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Theorem: </a:t>
            </a:r>
            <a:br>
              <a:rPr lang="en-US" sz="3600" dirty="0" smtClean="0"/>
            </a:br>
            <a:r>
              <a:rPr lang="en-US" sz="2800" dirty="0" smtClean="0"/>
              <a:t>Stat Linear Solver converges </a:t>
            </a:r>
            <a:br>
              <a:rPr lang="en-US" sz="2800" dirty="0" smtClean="0"/>
            </a:br>
            <a:r>
              <a:rPr lang="en-US" sz="2800" dirty="0" err="1" smtClean="0"/>
              <a:t>iff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Stat Sampler converges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876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Proof: They have the same iteration operator </a:t>
            </a:r>
            <a:r>
              <a:rPr lang="en-US" dirty="0" smtClean="0">
                <a:solidFill>
                  <a:srgbClr val="FF0000"/>
                </a:solidFill>
              </a:rPr>
              <a:t>G=M</a:t>
            </a:r>
            <a:r>
              <a:rPr lang="en-US" baseline="30000" dirty="0" smtClean="0">
                <a:solidFill>
                  <a:srgbClr val="FF0000"/>
                </a:solidFill>
              </a:rPr>
              <a:t>-1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sz="3800" dirty="0" smtClean="0"/>
              <a:t>        For </a:t>
            </a:r>
            <a:r>
              <a:rPr lang="en-US" sz="3800" dirty="0" smtClean="0">
                <a:solidFill>
                  <a:srgbClr val="FF0000"/>
                </a:solidFill>
              </a:rPr>
              <a:t>linear solves</a:t>
            </a:r>
            <a:r>
              <a:rPr lang="en-US" sz="3800" dirty="0" smtClean="0"/>
              <a:t>: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3800" dirty="0" smtClean="0">
                <a:solidFill>
                  <a:srgbClr val="FF0000"/>
                </a:solidFill>
              </a:rPr>
              <a:t>                        </a:t>
            </a:r>
            <a:r>
              <a:rPr lang="en-US" sz="3800" dirty="0" err="1" smtClean="0">
                <a:solidFill>
                  <a:srgbClr val="FF0000"/>
                </a:solidFill>
              </a:rPr>
              <a:t>x</a:t>
            </a:r>
            <a:r>
              <a:rPr lang="en-US" sz="3800" baseline="30000" dirty="0" err="1" smtClean="0">
                <a:solidFill>
                  <a:srgbClr val="FF0000"/>
                </a:solidFill>
              </a:rPr>
              <a:t>k</a:t>
            </a:r>
            <a:r>
              <a:rPr lang="en-US" sz="3800" dirty="0" smtClean="0">
                <a:solidFill>
                  <a:srgbClr val="FF0000"/>
                </a:solidFill>
              </a:rPr>
              <a:t> = Gx</a:t>
            </a:r>
            <a:r>
              <a:rPr lang="en-US" sz="3800" baseline="30000" dirty="0" smtClean="0">
                <a:solidFill>
                  <a:srgbClr val="FF0000"/>
                </a:solidFill>
              </a:rPr>
              <a:t>k-1</a:t>
            </a:r>
            <a:r>
              <a:rPr lang="en-US" sz="3800" dirty="0" smtClean="0">
                <a:solidFill>
                  <a:srgbClr val="FF0000"/>
                </a:solidFill>
              </a:rPr>
              <a:t> + M</a:t>
            </a:r>
            <a:r>
              <a:rPr lang="en-US" sz="3800" baseline="30000" dirty="0" smtClean="0">
                <a:solidFill>
                  <a:srgbClr val="FF0000"/>
                </a:solidFill>
              </a:rPr>
              <a:t>-1</a:t>
            </a:r>
            <a:r>
              <a:rPr lang="en-US" sz="3800" dirty="0" smtClean="0">
                <a:solidFill>
                  <a:srgbClr val="FF0000"/>
                </a:solidFill>
              </a:rPr>
              <a:t> b</a:t>
            </a:r>
          </a:p>
          <a:p>
            <a:pPr>
              <a:buNone/>
            </a:pPr>
            <a:endParaRPr lang="en-US" sz="1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800" dirty="0" smtClean="0"/>
              <a:t>        so that </a:t>
            </a:r>
            <a:r>
              <a:rPr lang="en-US" sz="3800" dirty="0" smtClean="0">
                <a:solidFill>
                  <a:srgbClr val="FF0000"/>
                </a:solidFill>
              </a:rPr>
              <a:t>(</a:t>
            </a:r>
            <a:r>
              <a:rPr lang="en-US" sz="3800" dirty="0" err="1" smtClean="0">
                <a:solidFill>
                  <a:srgbClr val="FF0000"/>
                </a:solidFill>
              </a:rPr>
              <a:t>x</a:t>
            </a:r>
            <a:r>
              <a:rPr lang="en-US" sz="3800" baseline="30000" dirty="0" err="1" smtClean="0">
                <a:solidFill>
                  <a:srgbClr val="FF0000"/>
                </a:solidFill>
              </a:rPr>
              <a:t>k</a:t>
            </a:r>
            <a:r>
              <a:rPr lang="en-US" sz="3800" baseline="30000" dirty="0" smtClean="0">
                <a:solidFill>
                  <a:srgbClr val="FF0000"/>
                </a:solidFill>
              </a:rPr>
              <a:t>  </a:t>
            </a:r>
            <a:r>
              <a:rPr lang="en-US" sz="3800" dirty="0" smtClean="0">
                <a:solidFill>
                  <a:srgbClr val="FF0000"/>
                </a:solidFill>
              </a:rPr>
              <a:t>- A</a:t>
            </a:r>
            <a:r>
              <a:rPr lang="en-US" sz="3800" baseline="30000" dirty="0" smtClean="0">
                <a:solidFill>
                  <a:srgbClr val="FF0000"/>
                </a:solidFill>
              </a:rPr>
              <a:t>-1</a:t>
            </a:r>
            <a:r>
              <a:rPr lang="en-US" sz="3800" dirty="0" smtClean="0">
                <a:solidFill>
                  <a:srgbClr val="FF0000"/>
                </a:solidFill>
              </a:rPr>
              <a:t>b) = G</a:t>
            </a:r>
            <a:r>
              <a:rPr lang="en-US" sz="3800" baseline="30000" dirty="0" smtClean="0">
                <a:solidFill>
                  <a:srgbClr val="FF0000"/>
                </a:solidFill>
              </a:rPr>
              <a:t>k</a:t>
            </a:r>
            <a:r>
              <a:rPr lang="en-US" sz="3800" dirty="0" smtClean="0">
                <a:solidFill>
                  <a:srgbClr val="FF0000"/>
                </a:solidFill>
              </a:rPr>
              <a:t>( x</a:t>
            </a:r>
            <a:r>
              <a:rPr lang="en-US" sz="3800" baseline="30000" dirty="0" smtClean="0">
                <a:solidFill>
                  <a:srgbClr val="FF0000"/>
                </a:solidFill>
              </a:rPr>
              <a:t>0  </a:t>
            </a:r>
            <a:r>
              <a:rPr lang="en-US" sz="3800" dirty="0" smtClean="0">
                <a:solidFill>
                  <a:srgbClr val="FF0000"/>
                </a:solidFill>
              </a:rPr>
              <a:t>- A</a:t>
            </a:r>
            <a:r>
              <a:rPr lang="en-US" sz="3800" baseline="30000" dirty="0" smtClean="0">
                <a:solidFill>
                  <a:srgbClr val="FF0000"/>
                </a:solidFill>
              </a:rPr>
              <a:t>-1</a:t>
            </a:r>
            <a:r>
              <a:rPr lang="en-US" sz="3800" dirty="0" smtClean="0">
                <a:solidFill>
                  <a:srgbClr val="FF0000"/>
                </a:solidFill>
              </a:rPr>
              <a:t>b)</a:t>
            </a:r>
          </a:p>
          <a:p>
            <a:pPr>
              <a:buNone/>
            </a:pPr>
            <a:endParaRPr lang="en-US" sz="3800" dirty="0" smtClean="0"/>
          </a:p>
          <a:p>
            <a:pPr>
              <a:buNone/>
            </a:pPr>
            <a:r>
              <a:rPr lang="en-US" sz="3800" dirty="0" smtClean="0"/>
              <a:t>   	   For </a:t>
            </a:r>
            <a:r>
              <a:rPr lang="en-US" sz="3800" dirty="0" smtClean="0">
                <a:solidFill>
                  <a:srgbClr val="00B050"/>
                </a:solidFill>
              </a:rPr>
              <a:t>sampling </a:t>
            </a:r>
            <a:r>
              <a:rPr lang="en-US" sz="4000" dirty="0" smtClean="0">
                <a:solidFill>
                  <a:srgbClr val="00B050"/>
                </a:solidFill>
              </a:rPr>
              <a:t>G=M</a:t>
            </a:r>
            <a:r>
              <a:rPr lang="en-US" sz="4000" baseline="30000" dirty="0" smtClean="0">
                <a:solidFill>
                  <a:srgbClr val="00B050"/>
                </a:solidFill>
              </a:rPr>
              <a:t>-1</a:t>
            </a:r>
            <a:r>
              <a:rPr lang="en-US" sz="4000" dirty="0" smtClean="0">
                <a:solidFill>
                  <a:srgbClr val="00B050"/>
                </a:solidFill>
              </a:rPr>
              <a:t>N</a:t>
            </a:r>
            <a:r>
              <a:rPr lang="en-US" sz="3800" dirty="0" smtClean="0"/>
              <a:t>: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3800" dirty="0" smtClean="0">
                <a:solidFill>
                  <a:srgbClr val="00B050"/>
                </a:solidFill>
              </a:rPr>
              <a:t>                        </a:t>
            </a:r>
            <a:r>
              <a:rPr lang="en-US" sz="3800" dirty="0" err="1" smtClean="0">
                <a:solidFill>
                  <a:srgbClr val="00B050"/>
                </a:solidFill>
              </a:rPr>
              <a:t>y</a:t>
            </a:r>
            <a:r>
              <a:rPr lang="en-US" sz="3800" baseline="30000" dirty="0" err="1" smtClean="0">
                <a:solidFill>
                  <a:srgbClr val="00B050"/>
                </a:solidFill>
              </a:rPr>
              <a:t>k</a:t>
            </a:r>
            <a:r>
              <a:rPr lang="en-US" sz="3800" dirty="0" smtClean="0">
                <a:solidFill>
                  <a:srgbClr val="00B050"/>
                </a:solidFill>
              </a:rPr>
              <a:t> = Gy</a:t>
            </a:r>
            <a:r>
              <a:rPr lang="en-US" sz="3800" baseline="30000" dirty="0" smtClean="0">
                <a:solidFill>
                  <a:srgbClr val="00B050"/>
                </a:solidFill>
              </a:rPr>
              <a:t>k-1</a:t>
            </a:r>
            <a:r>
              <a:rPr lang="en-US" sz="3800" dirty="0" smtClean="0">
                <a:solidFill>
                  <a:srgbClr val="00B050"/>
                </a:solidFill>
              </a:rPr>
              <a:t> + M</a:t>
            </a:r>
            <a:r>
              <a:rPr lang="en-US" sz="3800" baseline="30000" dirty="0" smtClean="0">
                <a:solidFill>
                  <a:srgbClr val="00B050"/>
                </a:solidFill>
              </a:rPr>
              <a:t>-1</a:t>
            </a:r>
            <a:r>
              <a:rPr lang="en-US" sz="3800" dirty="0" smtClean="0">
                <a:solidFill>
                  <a:srgbClr val="00B050"/>
                </a:solidFill>
              </a:rPr>
              <a:t> c</a:t>
            </a:r>
            <a:r>
              <a:rPr lang="en-US" sz="3800" baseline="30000" dirty="0" smtClean="0">
                <a:solidFill>
                  <a:srgbClr val="00B050"/>
                </a:solidFill>
              </a:rPr>
              <a:t>k-1</a:t>
            </a:r>
            <a:r>
              <a:rPr lang="en-US" sz="3800" dirty="0" smtClean="0">
                <a:solidFill>
                  <a:srgbClr val="00B050"/>
                </a:solidFill>
              </a:rPr>
              <a:t> </a:t>
            </a:r>
          </a:p>
          <a:p>
            <a:pPr>
              <a:buNone/>
            </a:pPr>
            <a:endParaRPr lang="en-US" sz="14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3800" dirty="0" smtClean="0"/>
              <a:t>            </a:t>
            </a:r>
            <a:r>
              <a:rPr lang="en-US" sz="3800" dirty="0" smtClean="0">
                <a:solidFill>
                  <a:srgbClr val="00B050"/>
                </a:solidFill>
              </a:rPr>
              <a:t>E(</a:t>
            </a:r>
            <a:r>
              <a:rPr lang="en-US" sz="3800" dirty="0" err="1" smtClean="0">
                <a:solidFill>
                  <a:srgbClr val="00B050"/>
                </a:solidFill>
              </a:rPr>
              <a:t>y</a:t>
            </a:r>
            <a:r>
              <a:rPr lang="en-US" sz="3800" baseline="30000" dirty="0" err="1" smtClean="0">
                <a:solidFill>
                  <a:srgbClr val="00B050"/>
                </a:solidFill>
              </a:rPr>
              <a:t>k</a:t>
            </a:r>
            <a:r>
              <a:rPr lang="en-US" sz="3800" dirty="0" smtClean="0">
                <a:solidFill>
                  <a:srgbClr val="00B050"/>
                </a:solidFill>
              </a:rPr>
              <a:t>)= G</a:t>
            </a:r>
            <a:r>
              <a:rPr lang="en-US" sz="3800" baseline="30000" dirty="0" smtClean="0">
                <a:solidFill>
                  <a:srgbClr val="00B050"/>
                </a:solidFill>
              </a:rPr>
              <a:t>k </a:t>
            </a:r>
            <a:r>
              <a:rPr lang="en-US" sz="3800" dirty="0" smtClean="0">
                <a:solidFill>
                  <a:srgbClr val="00B050"/>
                </a:solidFill>
              </a:rPr>
              <a:t>E(y</a:t>
            </a:r>
            <a:r>
              <a:rPr lang="en-US" sz="3800" baseline="30000" dirty="0" smtClean="0">
                <a:solidFill>
                  <a:srgbClr val="00B050"/>
                </a:solidFill>
              </a:rPr>
              <a:t>0</a:t>
            </a:r>
            <a:r>
              <a:rPr lang="en-US" sz="3800" dirty="0" smtClean="0">
                <a:solidFill>
                  <a:srgbClr val="00B050"/>
                </a:solidFill>
              </a:rPr>
              <a:t>)      </a:t>
            </a:r>
            <a:r>
              <a:rPr lang="en-US" sz="3800" dirty="0" err="1" smtClean="0">
                <a:solidFill>
                  <a:srgbClr val="00B050"/>
                </a:solidFill>
              </a:rPr>
              <a:t>Var</a:t>
            </a:r>
            <a:r>
              <a:rPr lang="en-US" sz="3800" dirty="0" smtClean="0">
                <a:solidFill>
                  <a:srgbClr val="00B050"/>
                </a:solidFill>
              </a:rPr>
              <a:t>(</a:t>
            </a:r>
            <a:r>
              <a:rPr lang="en-US" sz="3800" dirty="0" err="1" smtClean="0">
                <a:solidFill>
                  <a:srgbClr val="00B050"/>
                </a:solidFill>
              </a:rPr>
              <a:t>y</a:t>
            </a:r>
            <a:r>
              <a:rPr lang="en-US" sz="3800" baseline="30000" dirty="0" err="1" smtClean="0">
                <a:solidFill>
                  <a:srgbClr val="00B050"/>
                </a:solidFill>
              </a:rPr>
              <a:t>k</a:t>
            </a:r>
            <a:r>
              <a:rPr lang="en-US" sz="3800" dirty="0" smtClean="0">
                <a:solidFill>
                  <a:srgbClr val="00B050"/>
                </a:solidFill>
              </a:rPr>
              <a:t>) = A</a:t>
            </a:r>
            <a:r>
              <a:rPr lang="en-US" sz="3800" baseline="30000" dirty="0" smtClean="0">
                <a:solidFill>
                  <a:srgbClr val="00B050"/>
                </a:solidFill>
              </a:rPr>
              <a:t>-1</a:t>
            </a:r>
            <a:r>
              <a:rPr lang="en-US" sz="3800" dirty="0" smtClean="0">
                <a:solidFill>
                  <a:srgbClr val="00B050"/>
                </a:solidFill>
              </a:rPr>
              <a:t> - G</a:t>
            </a:r>
            <a:r>
              <a:rPr lang="en-US" sz="3800" baseline="30000" dirty="0" smtClean="0">
                <a:solidFill>
                  <a:srgbClr val="00B050"/>
                </a:solidFill>
              </a:rPr>
              <a:t>k </a:t>
            </a:r>
            <a:r>
              <a:rPr lang="en-US" sz="3800" dirty="0" smtClean="0">
                <a:solidFill>
                  <a:srgbClr val="00B050"/>
                </a:solidFill>
              </a:rPr>
              <a:t>(A</a:t>
            </a:r>
            <a:r>
              <a:rPr lang="en-US" sz="3800" baseline="30000" dirty="0" smtClean="0">
                <a:solidFill>
                  <a:srgbClr val="00B050"/>
                </a:solidFill>
              </a:rPr>
              <a:t>-1 </a:t>
            </a:r>
            <a:r>
              <a:rPr lang="en-US" sz="3800" dirty="0" smtClean="0">
                <a:solidFill>
                  <a:srgbClr val="00B050"/>
                </a:solidFill>
              </a:rPr>
              <a:t>- </a:t>
            </a:r>
            <a:r>
              <a:rPr lang="en-US" sz="3800" dirty="0" err="1" smtClean="0">
                <a:solidFill>
                  <a:srgbClr val="00B050"/>
                </a:solidFill>
              </a:rPr>
              <a:t>Var</a:t>
            </a:r>
            <a:r>
              <a:rPr lang="en-US" sz="3800" dirty="0" smtClean="0">
                <a:solidFill>
                  <a:srgbClr val="00B050"/>
                </a:solidFill>
              </a:rPr>
              <a:t>(y</a:t>
            </a:r>
            <a:r>
              <a:rPr lang="en-US" sz="3800" baseline="30000" dirty="0" smtClean="0">
                <a:solidFill>
                  <a:srgbClr val="00B050"/>
                </a:solidFill>
              </a:rPr>
              <a:t>0</a:t>
            </a:r>
            <a:r>
              <a:rPr lang="en-US" sz="3800" dirty="0" smtClean="0">
                <a:solidFill>
                  <a:srgbClr val="00B050"/>
                </a:solidFill>
              </a:rPr>
              <a:t>))</a:t>
            </a:r>
            <a:r>
              <a:rPr lang="en-US" sz="3800" dirty="0" err="1" smtClean="0">
                <a:solidFill>
                  <a:srgbClr val="00B050"/>
                </a:solidFill>
              </a:rPr>
              <a:t>G</a:t>
            </a:r>
            <a:r>
              <a:rPr lang="en-US" sz="3800" baseline="30000" dirty="0" err="1" smtClean="0">
                <a:solidFill>
                  <a:srgbClr val="00B050"/>
                </a:solidFill>
              </a:rPr>
              <a:t>kT</a:t>
            </a:r>
            <a:endParaRPr lang="en-US" sz="38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Proof for SOR given by Adler 1981; </a:t>
            </a:r>
            <a:r>
              <a:rPr lang="en-US" sz="2200" dirty="0" err="1" smtClean="0"/>
              <a:t>Barone</a:t>
            </a:r>
            <a:r>
              <a:rPr lang="en-US" sz="2200" dirty="0" smtClean="0"/>
              <a:t> and </a:t>
            </a:r>
            <a:r>
              <a:rPr lang="en-US" sz="2200" dirty="0" err="1" smtClean="0"/>
              <a:t>Frigessi</a:t>
            </a:r>
            <a:r>
              <a:rPr lang="en-US" sz="2200" dirty="0" smtClean="0"/>
              <a:t>, 1990; </a:t>
            </a:r>
            <a:r>
              <a:rPr lang="en-US" sz="2200" dirty="0" err="1" smtClean="0"/>
              <a:t>Amit</a:t>
            </a:r>
            <a:r>
              <a:rPr lang="en-US" sz="2200" dirty="0" smtClean="0"/>
              <a:t> and </a:t>
            </a:r>
            <a:r>
              <a:rPr lang="en-US" sz="2200" dirty="0" err="1" smtClean="0"/>
              <a:t>Grenander</a:t>
            </a:r>
            <a:r>
              <a:rPr lang="en-US" sz="2200" dirty="0" smtClean="0"/>
              <a:t> 1991.  SSOR/REGS: Roberts and </a:t>
            </a:r>
            <a:r>
              <a:rPr lang="en-US" sz="2200" dirty="0" err="1" smtClean="0"/>
              <a:t>Sahu</a:t>
            </a:r>
            <a:r>
              <a:rPr lang="en-US" sz="2200" dirty="0" smtClean="0"/>
              <a:t> 1997.  </a:t>
            </a:r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914400" y="5410200"/>
            <a:ext cx="2971800" cy="609600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724400" y="5334000"/>
            <a:ext cx="3810000" cy="609600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Acceleration schemes </a:t>
            </a:r>
            <a:r>
              <a:rPr lang="en-US" dirty="0" smtClean="0"/>
              <a:t>for </a:t>
            </a:r>
            <a:br>
              <a:rPr lang="en-US" dirty="0" smtClean="0"/>
            </a:br>
            <a:r>
              <a:rPr lang="en-US" dirty="0" smtClean="0"/>
              <a:t>stationary linear solvers can be used to accelerate stationary samplers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1"/>
            <a:ext cx="8229600" cy="228599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Polynomial acceleration </a:t>
            </a:r>
            <a:r>
              <a:rPr lang="en-US" dirty="0" smtClean="0"/>
              <a:t>of a stationary solver of Ax=b is</a:t>
            </a:r>
          </a:p>
          <a:p>
            <a:pPr>
              <a:buNone/>
            </a:pPr>
            <a:r>
              <a:rPr lang="en-US" dirty="0" smtClean="0"/>
              <a:t>      1. Split A = M - N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      </a:t>
            </a:r>
            <a:r>
              <a:rPr lang="en-US" dirty="0" smtClean="0"/>
              <a:t>2.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30000" dirty="0" smtClean="0">
                <a:solidFill>
                  <a:srgbClr val="FF0000"/>
                </a:solidFill>
              </a:rPr>
              <a:t>k+1</a:t>
            </a:r>
            <a:r>
              <a:rPr lang="en-US" dirty="0" smtClean="0">
                <a:solidFill>
                  <a:srgbClr val="FF0000"/>
                </a:solidFill>
              </a:rPr>
              <a:t> = (1- </a:t>
            </a:r>
            <a:r>
              <a:rPr lang="en-US" dirty="0" err="1" smtClean="0">
                <a:solidFill>
                  <a:srgbClr val="FF0000"/>
                </a:solidFill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) x</a:t>
            </a:r>
            <a:r>
              <a:rPr lang="en-US" baseline="30000" dirty="0" smtClean="0">
                <a:solidFill>
                  <a:srgbClr val="FF0000"/>
                </a:solidFill>
              </a:rPr>
              <a:t>k-1</a:t>
            </a:r>
            <a:r>
              <a:rPr lang="en-US" dirty="0" smtClean="0">
                <a:solidFill>
                  <a:srgbClr val="FF0000"/>
                </a:solidFill>
              </a:rPr>
              <a:t> + </a:t>
            </a:r>
            <a:r>
              <a:rPr lang="en-US" dirty="0" err="1" smtClean="0">
                <a:solidFill>
                  <a:srgbClr val="FF0000"/>
                </a:solidFill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baseline="30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 + </a:t>
            </a:r>
            <a:r>
              <a:rPr lang="en-US" dirty="0" err="1" smtClean="0">
                <a:solidFill>
                  <a:srgbClr val="FF0000"/>
                </a:solidFill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M</a:t>
            </a:r>
            <a:r>
              <a:rPr lang="en-US" baseline="30000" dirty="0" smtClean="0">
                <a:solidFill>
                  <a:srgbClr val="FF0000"/>
                </a:solidFill>
              </a:rPr>
              <a:t>-1</a:t>
            </a:r>
            <a:r>
              <a:rPr lang="en-US" dirty="0" smtClean="0">
                <a:solidFill>
                  <a:srgbClr val="FF0000"/>
                </a:solidFill>
              </a:rPr>
              <a:t> (b-A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baseline="30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1000" y="457200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/>
              <a:t>which replaces</a:t>
            </a:r>
          </a:p>
          <a:p>
            <a:pPr>
              <a:buNone/>
            </a:pPr>
            <a:r>
              <a:rPr lang="en-US" sz="2400" dirty="0" smtClean="0"/>
              <a:t>                       (</a:t>
            </a:r>
            <a:r>
              <a:rPr lang="en-US" sz="2400" dirty="0" err="1" smtClean="0"/>
              <a:t>x</a:t>
            </a:r>
            <a:r>
              <a:rPr lang="en-US" sz="2400" baseline="30000" dirty="0" err="1" smtClean="0"/>
              <a:t>k</a:t>
            </a:r>
            <a:r>
              <a:rPr lang="en-US" sz="2400" baseline="30000" dirty="0" smtClean="0"/>
              <a:t>  </a:t>
            </a:r>
            <a:r>
              <a:rPr lang="en-US" sz="2400" dirty="0" smtClean="0"/>
              <a:t>- A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b) = </a:t>
            </a:r>
            <a:r>
              <a:rPr lang="en-US" sz="2400" dirty="0" smtClean="0">
                <a:solidFill>
                  <a:srgbClr val="FF0000"/>
                </a:solidFill>
              </a:rPr>
              <a:t>G</a:t>
            </a:r>
            <a:r>
              <a:rPr lang="en-US" sz="2400" baseline="30000" dirty="0" smtClean="0"/>
              <a:t>k</a:t>
            </a:r>
            <a:r>
              <a:rPr lang="en-US" sz="2400" dirty="0" smtClean="0"/>
              <a:t>(x</a:t>
            </a:r>
            <a:r>
              <a:rPr lang="en-US" sz="2400" baseline="30000" dirty="0" smtClean="0"/>
              <a:t>0  </a:t>
            </a:r>
            <a:r>
              <a:rPr lang="en-US" sz="2400" dirty="0" smtClean="0"/>
              <a:t>- A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b) = </a:t>
            </a:r>
            <a:r>
              <a:rPr lang="en-US" sz="2400" dirty="0" smtClean="0">
                <a:solidFill>
                  <a:srgbClr val="FF0000"/>
                </a:solidFill>
              </a:rPr>
              <a:t>(I - (I - G))</a:t>
            </a:r>
            <a:r>
              <a:rPr lang="en-US" sz="2400" baseline="30000" dirty="0" smtClean="0"/>
              <a:t>k</a:t>
            </a:r>
            <a:r>
              <a:rPr lang="en-US" sz="2400" dirty="0" smtClean="0"/>
              <a:t>(x</a:t>
            </a:r>
            <a:r>
              <a:rPr lang="en-US" sz="2400" baseline="30000" dirty="0" smtClean="0"/>
              <a:t>0  </a:t>
            </a:r>
            <a:r>
              <a:rPr lang="en-US" sz="2400" dirty="0" smtClean="0"/>
              <a:t>- A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b)</a:t>
            </a:r>
          </a:p>
          <a:p>
            <a:pPr>
              <a:buNone/>
            </a:pPr>
            <a:r>
              <a:rPr lang="en-US" sz="2400" dirty="0" smtClean="0"/>
              <a:t>with a different </a:t>
            </a:r>
            <a:r>
              <a:rPr lang="en-US" sz="2400" dirty="0" err="1" smtClean="0"/>
              <a:t>k</a:t>
            </a:r>
            <a:r>
              <a:rPr lang="en-US" sz="2400" baseline="30000" dirty="0" err="1" smtClean="0"/>
              <a:t>th</a:t>
            </a:r>
            <a:r>
              <a:rPr lang="en-US" sz="2400" dirty="0" smtClean="0"/>
              <a:t> order polynomial with smaller spectral radius</a:t>
            </a:r>
          </a:p>
          <a:p>
            <a:pPr>
              <a:buNone/>
            </a:pPr>
            <a:r>
              <a:rPr lang="en-US" sz="2400" dirty="0" smtClean="0"/>
              <a:t>                       (</a:t>
            </a:r>
            <a:r>
              <a:rPr lang="en-US" sz="2400" dirty="0" err="1" smtClean="0"/>
              <a:t>x</a:t>
            </a:r>
            <a:r>
              <a:rPr lang="en-US" sz="2400" baseline="30000" dirty="0" err="1" smtClean="0"/>
              <a:t>k</a:t>
            </a:r>
            <a:r>
              <a:rPr lang="en-US" sz="2400" baseline="30000" dirty="0" smtClean="0"/>
              <a:t>  </a:t>
            </a:r>
            <a:r>
              <a:rPr lang="en-US" sz="2400" dirty="0" smtClean="0"/>
              <a:t>- A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b) = </a:t>
            </a:r>
            <a:r>
              <a:rPr lang="en-US" sz="2400" dirty="0" err="1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400" dirty="0" smtClean="0">
                <a:solidFill>
                  <a:srgbClr val="FF0000"/>
                </a:solidFill>
              </a:rPr>
              <a:t>(I-G)</a:t>
            </a:r>
            <a:r>
              <a:rPr lang="en-US" sz="2400" dirty="0" smtClean="0"/>
              <a:t>(x</a:t>
            </a:r>
            <a:r>
              <a:rPr lang="en-US" sz="2400" baseline="30000" dirty="0" smtClean="0"/>
              <a:t>0  </a:t>
            </a:r>
            <a:r>
              <a:rPr lang="en-US" sz="2400" dirty="0" smtClean="0"/>
              <a:t>- A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SWal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836" y="1615441"/>
            <a:ext cx="3013364" cy="2440090"/>
          </a:xfrm>
          <a:prstGeom prst="rect">
            <a:avLst/>
          </a:prstGeom>
        </p:spPr>
      </p:pic>
      <p:pic>
        <p:nvPicPr>
          <p:cNvPr id="8" name="Picture 7" descr="CGWal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1600200"/>
            <a:ext cx="3047999" cy="2468136"/>
          </a:xfrm>
          <a:prstGeom prst="rect">
            <a:avLst/>
          </a:prstGeom>
        </p:spPr>
      </p:pic>
      <p:pic>
        <p:nvPicPr>
          <p:cNvPr id="9" name="Picture 8" descr="ChebyWal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69045" y="1615440"/>
            <a:ext cx="3086561" cy="24993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524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Some polynomial accelerated </a:t>
            </a:r>
            <a:r>
              <a:rPr lang="en-US" sz="2800" b="1" dirty="0" smtClean="0">
                <a:solidFill>
                  <a:srgbClr val="FF0000"/>
                </a:solidFill>
              </a:rPr>
              <a:t>linear solvers</a:t>
            </a:r>
            <a:r>
              <a:rPr lang="en-US" sz="2800" b="1" dirty="0" smtClean="0"/>
              <a:t> …  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389786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Gauss-Seidel                           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77000" y="388620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CG-</a:t>
            </a:r>
            <a:r>
              <a:rPr lang="en-US" dirty="0" err="1" smtClean="0"/>
              <a:t>Lanczos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62000" y="838201"/>
            <a:ext cx="8229600" cy="761999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30000" dirty="0" smtClean="0">
                <a:solidFill>
                  <a:srgbClr val="FF0000"/>
                </a:solidFill>
              </a:rPr>
              <a:t>k+1</a:t>
            </a:r>
            <a:r>
              <a:rPr lang="en-US" dirty="0" smtClean="0">
                <a:solidFill>
                  <a:srgbClr val="FF0000"/>
                </a:solidFill>
              </a:rPr>
              <a:t> = (1- </a:t>
            </a:r>
            <a:r>
              <a:rPr lang="en-US" dirty="0" err="1" smtClean="0">
                <a:solidFill>
                  <a:srgbClr val="FF0000"/>
                </a:solidFill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) x</a:t>
            </a:r>
            <a:r>
              <a:rPr lang="en-US" baseline="30000" dirty="0" smtClean="0">
                <a:solidFill>
                  <a:srgbClr val="FF0000"/>
                </a:solidFill>
              </a:rPr>
              <a:t>k-1</a:t>
            </a:r>
            <a:r>
              <a:rPr lang="en-US" dirty="0" smtClean="0">
                <a:solidFill>
                  <a:srgbClr val="FF0000"/>
                </a:solidFill>
              </a:rPr>
              <a:t> + </a:t>
            </a:r>
            <a:r>
              <a:rPr lang="en-US" dirty="0" err="1" smtClean="0">
                <a:solidFill>
                  <a:srgbClr val="FF0000"/>
                </a:solidFill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baseline="30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 + </a:t>
            </a:r>
            <a:r>
              <a:rPr lang="en-US" dirty="0" err="1" smtClean="0">
                <a:solidFill>
                  <a:srgbClr val="FF0000"/>
                </a:solidFill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M</a:t>
            </a:r>
            <a:r>
              <a:rPr lang="en-US" baseline="30000" dirty="0" smtClean="0">
                <a:solidFill>
                  <a:srgbClr val="FF0000"/>
                </a:solidFill>
              </a:rPr>
              <a:t>-1</a:t>
            </a:r>
            <a:r>
              <a:rPr lang="en-US" dirty="0" smtClean="0">
                <a:solidFill>
                  <a:srgbClr val="FF0000"/>
                </a:solidFill>
              </a:rPr>
              <a:t> (b-A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baseline="30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4343401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v</a:t>
            </a:r>
            <a:r>
              <a:rPr lang="en-US" sz="32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3200" dirty="0" smtClean="0">
                <a:solidFill>
                  <a:srgbClr val="FF0000"/>
                </a:solidFill>
              </a:rPr>
              <a:t> = </a:t>
            </a:r>
            <a:r>
              <a:rPr lang="en-US" sz="3200" dirty="0" err="1" smtClean="0">
                <a:solidFill>
                  <a:srgbClr val="FF0000"/>
                </a:solidFill>
              </a:rPr>
              <a:t>u</a:t>
            </a:r>
            <a:r>
              <a:rPr lang="en-US" sz="32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3200" dirty="0" smtClean="0">
                <a:solidFill>
                  <a:srgbClr val="FF0000"/>
                </a:solidFill>
              </a:rPr>
              <a:t> = 1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3429000" y="4318576"/>
            <a:ext cx="2438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v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and </a:t>
            </a:r>
            <a:r>
              <a:rPr lang="en-US" sz="2800" dirty="0" err="1" smtClean="0">
                <a:solidFill>
                  <a:srgbClr val="FF0000"/>
                </a:solidFill>
              </a:rPr>
              <a:t>u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are functions of the 2 extreme </a:t>
            </a:r>
            <a:r>
              <a:rPr lang="en-US" sz="2800" dirty="0" err="1" smtClean="0"/>
              <a:t>eigenvalues</a:t>
            </a:r>
            <a:r>
              <a:rPr lang="en-US" sz="2800" dirty="0" smtClean="0"/>
              <a:t> of </a:t>
            </a:r>
            <a:r>
              <a:rPr lang="en-US" sz="2800" dirty="0" smtClean="0">
                <a:solidFill>
                  <a:srgbClr val="FF0000"/>
                </a:solidFill>
              </a:rPr>
              <a:t>G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6553200" y="4318576"/>
            <a:ext cx="205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v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 , </a:t>
            </a:r>
            <a:r>
              <a:rPr lang="en-US" sz="2800" dirty="0" err="1" smtClean="0">
                <a:solidFill>
                  <a:srgbClr val="FF0000"/>
                </a:solidFill>
              </a:rPr>
              <a:t>u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are functions of the residuals </a:t>
            </a:r>
            <a:r>
              <a:rPr lang="en-US" sz="2800" dirty="0" smtClean="0">
                <a:solidFill>
                  <a:srgbClr val="FF0000"/>
                </a:solidFill>
              </a:rPr>
              <a:t>b-</a:t>
            </a:r>
            <a:r>
              <a:rPr lang="en-US" sz="2800" dirty="0" err="1" smtClean="0">
                <a:solidFill>
                  <a:srgbClr val="FF0000"/>
                </a:solidFill>
              </a:rPr>
              <a:t>Ax</a:t>
            </a:r>
            <a:r>
              <a:rPr lang="en-US" sz="2800" baseline="30000" dirty="0" err="1" smtClean="0">
                <a:solidFill>
                  <a:srgbClr val="FF0000"/>
                </a:solidFill>
              </a:rPr>
              <a:t>k</a:t>
            </a:r>
            <a:endParaRPr lang="en-US" sz="2800" dirty="0" smtClean="0">
              <a:solidFill>
                <a:srgbClr val="00B050"/>
              </a:solidFill>
            </a:endParaRPr>
          </a:p>
          <a:p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3810000" y="388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Chebyshev</a:t>
            </a:r>
            <a:r>
              <a:rPr lang="en-US" dirty="0" smtClean="0"/>
              <a:t>-GS          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9" grpId="0"/>
      <p:bldP spid="20" grpId="0"/>
      <p:bldP spid="21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SWal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836" y="1487865"/>
            <a:ext cx="3013364" cy="2440090"/>
          </a:xfrm>
          <a:prstGeom prst="rect">
            <a:avLst/>
          </a:prstGeom>
        </p:spPr>
      </p:pic>
      <p:pic>
        <p:nvPicPr>
          <p:cNvPr id="8" name="Picture 7" descr="CGWal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1472624"/>
            <a:ext cx="3047999" cy="2468136"/>
          </a:xfrm>
          <a:prstGeom prst="rect">
            <a:avLst/>
          </a:prstGeom>
        </p:spPr>
      </p:pic>
      <p:pic>
        <p:nvPicPr>
          <p:cNvPr id="9" name="Picture 8" descr="ChebyWal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69045" y="1487864"/>
            <a:ext cx="3086561" cy="24993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" y="3770293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Gauss-Seidel                             </a:t>
            </a:r>
            <a:r>
              <a:rPr lang="en-US" dirty="0" err="1" smtClean="0"/>
              <a:t>Chebyshev</a:t>
            </a:r>
            <a:r>
              <a:rPr lang="en-US" dirty="0" smtClean="0"/>
              <a:t>-GS                               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77000" y="375862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CG-</a:t>
            </a:r>
            <a:r>
              <a:rPr lang="en-US" dirty="0" err="1" smtClean="0"/>
              <a:t>Lanczos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057400" y="838201"/>
            <a:ext cx="4953000" cy="7619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(</a:t>
            </a:r>
            <a:r>
              <a:rPr lang="en-US" dirty="0" err="1" smtClean="0"/>
              <a:t>x</a:t>
            </a:r>
            <a:r>
              <a:rPr lang="en-US" baseline="30000" dirty="0" err="1" smtClean="0"/>
              <a:t>k</a:t>
            </a:r>
            <a:r>
              <a:rPr lang="en-US" baseline="30000" dirty="0" smtClean="0"/>
              <a:t>  </a:t>
            </a:r>
            <a:r>
              <a:rPr lang="en-US" dirty="0" smtClean="0"/>
              <a:t>- A</a:t>
            </a:r>
            <a:r>
              <a:rPr lang="en-US" baseline="30000" dirty="0" smtClean="0"/>
              <a:t>-1</a:t>
            </a:r>
            <a:r>
              <a:rPr lang="en-US" dirty="0" smtClean="0"/>
              <a:t>b) = </a:t>
            </a:r>
            <a:r>
              <a:rPr lang="en-US" dirty="0" err="1" smtClean="0">
                <a:solidFill>
                  <a:srgbClr val="FF0000"/>
                </a:solidFill>
              </a:rPr>
              <a:t>P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(I-G)</a:t>
            </a:r>
            <a:r>
              <a:rPr lang="en-US" dirty="0" smtClean="0"/>
              <a:t>(x</a:t>
            </a:r>
            <a:r>
              <a:rPr lang="en-US" baseline="30000" dirty="0" smtClean="0"/>
              <a:t>0  </a:t>
            </a:r>
            <a:r>
              <a:rPr lang="en-US" dirty="0" smtClean="0"/>
              <a:t>- A</a:t>
            </a:r>
            <a:r>
              <a:rPr lang="en-US" baseline="30000" dirty="0" smtClean="0"/>
              <a:t>-1</a:t>
            </a:r>
            <a:r>
              <a:rPr lang="en-US" dirty="0" smtClean="0"/>
              <a:t>b)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42158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P</a:t>
            </a:r>
            <a:r>
              <a:rPr lang="en-US" sz="32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3200" dirty="0" smtClean="0">
                <a:solidFill>
                  <a:srgbClr val="FF0000"/>
                </a:solidFill>
              </a:rPr>
              <a:t>(I-G) = G</a:t>
            </a:r>
            <a:r>
              <a:rPr lang="en-US" sz="3200" baseline="30000" dirty="0" smtClean="0">
                <a:solidFill>
                  <a:srgbClr val="FF0000"/>
                </a:solidFill>
              </a:rPr>
              <a:t>k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6553200" y="4215825"/>
            <a:ext cx="2057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P</a:t>
            </a:r>
            <a:r>
              <a:rPr lang="en-US" sz="32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3200" dirty="0" smtClean="0">
                <a:solidFill>
                  <a:srgbClr val="FF0000"/>
                </a:solidFill>
              </a:rPr>
              <a:t>(I-G) </a:t>
            </a:r>
          </a:p>
          <a:p>
            <a:pPr algn="ctr"/>
            <a:r>
              <a:rPr lang="en-US" sz="2000" dirty="0" smtClean="0"/>
              <a:t>is the </a:t>
            </a:r>
            <a:r>
              <a:rPr lang="en-US" sz="2000" dirty="0" err="1" smtClean="0"/>
              <a:t>k</a:t>
            </a:r>
            <a:r>
              <a:rPr lang="en-US" sz="2000" baseline="30000" dirty="0" err="1" smtClean="0"/>
              <a:t>th</a:t>
            </a:r>
            <a:r>
              <a:rPr lang="en-US" sz="2000" dirty="0" smtClean="0"/>
              <a:t> order </a:t>
            </a:r>
            <a:r>
              <a:rPr lang="en-US" sz="2000" dirty="0" err="1" smtClean="0">
                <a:solidFill>
                  <a:srgbClr val="FF0000"/>
                </a:solidFill>
              </a:rPr>
              <a:t>Lanczos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polynomial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352800" y="4191000"/>
            <a:ext cx="2514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P</a:t>
            </a:r>
            <a:r>
              <a:rPr lang="en-US" sz="32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3200" dirty="0" smtClean="0">
                <a:solidFill>
                  <a:srgbClr val="FF0000"/>
                </a:solidFill>
              </a:rPr>
              <a:t>(I-G)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</a:p>
          <a:p>
            <a:pPr algn="ctr"/>
            <a:r>
              <a:rPr lang="en-US" sz="2000" dirty="0" smtClean="0"/>
              <a:t>is the </a:t>
            </a:r>
            <a:r>
              <a:rPr lang="en-US" sz="2000" dirty="0" err="1" smtClean="0"/>
              <a:t>k</a:t>
            </a:r>
            <a:r>
              <a:rPr lang="en-US" sz="2000" baseline="30000" dirty="0" err="1" smtClean="0"/>
              <a:t>th</a:t>
            </a:r>
            <a:r>
              <a:rPr lang="en-US" sz="2000" dirty="0" smtClean="0"/>
              <a:t> order </a:t>
            </a:r>
            <a:r>
              <a:rPr lang="en-US" sz="2000" dirty="0" err="1" smtClean="0">
                <a:solidFill>
                  <a:srgbClr val="FF0000"/>
                </a:solidFill>
              </a:rPr>
              <a:t>Chebyshev</a:t>
            </a:r>
            <a:r>
              <a:rPr lang="en-US" sz="2000" dirty="0" smtClean="0"/>
              <a:t> polynomial </a:t>
            </a:r>
          </a:p>
          <a:p>
            <a:pPr algn="ctr"/>
            <a:r>
              <a:rPr lang="en-US" sz="2000" dirty="0" smtClean="0"/>
              <a:t>(which has the smallest   maximum between the two </a:t>
            </a:r>
            <a:r>
              <a:rPr lang="en-US" sz="2000" dirty="0" err="1" smtClean="0"/>
              <a:t>eigenvalues</a:t>
            </a:r>
            <a:r>
              <a:rPr lang="en-US" sz="2000" dirty="0" smtClean="0"/>
              <a:t>).</a:t>
            </a:r>
          </a:p>
          <a:p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524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Some polynomial accelerated </a:t>
            </a:r>
            <a:r>
              <a:rPr lang="en-US" sz="2800" b="1" dirty="0" smtClean="0">
                <a:solidFill>
                  <a:srgbClr val="FF0000"/>
                </a:solidFill>
              </a:rPr>
              <a:t>linear solvers</a:t>
            </a:r>
            <a:r>
              <a:rPr lang="en-US" sz="2800" b="1" dirty="0" smtClean="0"/>
              <a:t> … 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8600" y="1524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How to find polynomial accelerated </a:t>
            </a:r>
            <a:r>
              <a:rPr lang="en-US" sz="2800" b="1" dirty="0" smtClean="0">
                <a:solidFill>
                  <a:srgbClr val="00B050"/>
                </a:solidFill>
              </a:rPr>
              <a:t>samplers</a:t>
            </a:r>
            <a:r>
              <a:rPr lang="en-US" sz="2800" b="1" dirty="0" smtClean="0"/>
              <a:t>?  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" y="4495801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</a:rPr>
              <a:t>v</a:t>
            </a:r>
            <a:r>
              <a:rPr lang="en-US" sz="3200" baseline="-25000" dirty="0" err="1" smtClean="0">
                <a:solidFill>
                  <a:srgbClr val="00B050"/>
                </a:solidFill>
              </a:rPr>
              <a:t>k</a:t>
            </a:r>
            <a:r>
              <a:rPr lang="en-US" sz="3200" dirty="0" smtClean="0">
                <a:solidFill>
                  <a:srgbClr val="00B050"/>
                </a:solidFill>
              </a:rPr>
              <a:t> = </a:t>
            </a:r>
            <a:r>
              <a:rPr lang="en-US" sz="3200" dirty="0" err="1" smtClean="0">
                <a:solidFill>
                  <a:srgbClr val="00B050"/>
                </a:solidFill>
              </a:rPr>
              <a:t>u</a:t>
            </a:r>
            <a:r>
              <a:rPr lang="en-US" sz="3200" baseline="-25000" dirty="0" err="1" smtClean="0">
                <a:solidFill>
                  <a:srgbClr val="00B050"/>
                </a:solidFill>
              </a:rPr>
              <a:t>k</a:t>
            </a:r>
            <a:r>
              <a:rPr lang="en-US" sz="3200" dirty="0" smtClean="0">
                <a:solidFill>
                  <a:srgbClr val="00B050"/>
                </a:solidFill>
              </a:rPr>
              <a:t> = 1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4470976"/>
            <a:ext cx="2438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</a:rPr>
              <a:t>v</a:t>
            </a:r>
            <a:r>
              <a:rPr lang="en-US" sz="2800" baseline="-25000" dirty="0" err="1" smtClean="0">
                <a:solidFill>
                  <a:srgbClr val="00B05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and </a:t>
            </a:r>
            <a:r>
              <a:rPr lang="en-US" sz="2800" dirty="0" err="1" smtClean="0">
                <a:solidFill>
                  <a:srgbClr val="00B050"/>
                </a:solidFill>
              </a:rPr>
              <a:t>u</a:t>
            </a:r>
            <a:r>
              <a:rPr lang="en-US" sz="2800" baseline="-25000" dirty="0" err="1" smtClean="0">
                <a:solidFill>
                  <a:srgbClr val="00B05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are functions of the 2 extreme </a:t>
            </a:r>
            <a:r>
              <a:rPr lang="en-US" sz="2800" dirty="0" err="1" smtClean="0"/>
              <a:t>eigenvalues</a:t>
            </a:r>
            <a:r>
              <a:rPr lang="en-US" sz="2800" dirty="0" smtClean="0"/>
              <a:t> of </a:t>
            </a:r>
            <a:r>
              <a:rPr lang="en-US" sz="2800" dirty="0" smtClean="0">
                <a:solidFill>
                  <a:srgbClr val="00B050"/>
                </a:solidFill>
              </a:rPr>
              <a:t>G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6553200" y="4470976"/>
            <a:ext cx="205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</a:rPr>
              <a:t>v</a:t>
            </a:r>
            <a:r>
              <a:rPr lang="en-US" sz="2800" baseline="-25000" dirty="0" err="1" smtClean="0">
                <a:solidFill>
                  <a:srgbClr val="00B05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,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u</a:t>
            </a:r>
            <a:r>
              <a:rPr lang="en-US" sz="2800" baseline="-25000" dirty="0" err="1" smtClean="0">
                <a:solidFill>
                  <a:srgbClr val="00B05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are functions of the residuals </a:t>
            </a:r>
            <a:r>
              <a:rPr lang="en-US" sz="2800" dirty="0" smtClean="0">
                <a:solidFill>
                  <a:srgbClr val="00B050"/>
                </a:solidFill>
              </a:rPr>
              <a:t>b-</a:t>
            </a:r>
            <a:r>
              <a:rPr lang="en-US" sz="2800" dirty="0" err="1" smtClean="0">
                <a:solidFill>
                  <a:srgbClr val="00B050"/>
                </a:solidFill>
              </a:rPr>
              <a:t>Ax</a:t>
            </a:r>
            <a:r>
              <a:rPr lang="en-US" sz="2800" baseline="30000" dirty="0" err="1" smtClean="0">
                <a:solidFill>
                  <a:srgbClr val="00B050"/>
                </a:solidFill>
              </a:rPr>
              <a:t>k</a:t>
            </a:r>
            <a:endParaRPr lang="en-US" sz="2800" dirty="0" smtClean="0">
              <a:solidFill>
                <a:srgbClr val="00B050"/>
              </a:solidFill>
            </a:endParaRPr>
          </a:p>
          <a:p>
            <a:endParaRPr lang="en-US" sz="3200" dirty="0"/>
          </a:p>
        </p:txBody>
      </p:sp>
      <p:pic>
        <p:nvPicPr>
          <p:cNvPr id="16" name="Picture 15" descr="GibbsWalk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1564" y="1752601"/>
            <a:ext cx="3149600" cy="2362200"/>
          </a:xfrm>
          <a:prstGeom prst="rect">
            <a:avLst/>
          </a:prstGeom>
        </p:spPr>
      </p:pic>
      <p:pic>
        <p:nvPicPr>
          <p:cNvPr id="18" name="Picture 17" descr="LanczosWalk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6608" y="1752600"/>
            <a:ext cx="2891192" cy="2412649"/>
          </a:xfrm>
          <a:prstGeom prst="rect">
            <a:avLst/>
          </a:prstGeom>
        </p:spPr>
      </p:pic>
      <p:pic>
        <p:nvPicPr>
          <p:cNvPr id="23" name="Picture 22" descr="ChebySamp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6849" y="1752602"/>
            <a:ext cx="2956751" cy="239235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57200" y="3974069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Gibbs                                       </a:t>
            </a:r>
            <a:r>
              <a:rPr lang="en-US" dirty="0" err="1" smtClean="0"/>
              <a:t>Chebyshev</a:t>
            </a:r>
            <a:r>
              <a:rPr lang="en-US" dirty="0" smtClean="0"/>
              <a:t>-Gibbs                                       </a:t>
            </a:r>
            <a:r>
              <a:rPr lang="en-US" dirty="0" err="1" smtClean="0"/>
              <a:t>Lanczos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62000" y="609600"/>
            <a:ext cx="8229600" cy="10668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y</a:t>
            </a:r>
            <a:r>
              <a:rPr lang="en-US" sz="2800" baseline="30000" dirty="0" smtClean="0">
                <a:solidFill>
                  <a:srgbClr val="00B050"/>
                </a:solidFill>
              </a:rPr>
              <a:t>k+1</a:t>
            </a:r>
            <a:r>
              <a:rPr lang="en-US" sz="2800" dirty="0" smtClean="0">
                <a:solidFill>
                  <a:srgbClr val="00B050"/>
                </a:solidFill>
              </a:rPr>
              <a:t> = (1- </a:t>
            </a:r>
            <a:r>
              <a:rPr lang="en-US" sz="2800" dirty="0" err="1" smtClean="0">
                <a:solidFill>
                  <a:srgbClr val="00B050"/>
                </a:solidFill>
              </a:rPr>
              <a:t>v</a:t>
            </a:r>
            <a:r>
              <a:rPr lang="en-US" sz="2800" baseline="-25000" dirty="0" err="1" smtClean="0">
                <a:solidFill>
                  <a:srgbClr val="00B050"/>
                </a:solidFill>
              </a:rPr>
              <a:t>k</a:t>
            </a:r>
            <a:r>
              <a:rPr lang="en-US" sz="2800" dirty="0" smtClean="0">
                <a:solidFill>
                  <a:srgbClr val="00B050"/>
                </a:solidFill>
              </a:rPr>
              <a:t>) y</a:t>
            </a:r>
            <a:r>
              <a:rPr lang="en-US" sz="2800" baseline="30000" dirty="0" smtClean="0">
                <a:solidFill>
                  <a:srgbClr val="00B050"/>
                </a:solidFill>
              </a:rPr>
              <a:t>k-1</a:t>
            </a:r>
            <a:r>
              <a:rPr lang="en-US" sz="2800" dirty="0" smtClean="0">
                <a:solidFill>
                  <a:srgbClr val="00B050"/>
                </a:solidFill>
              </a:rPr>
              <a:t> + </a:t>
            </a:r>
            <a:r>
              <a:rPr lang="en-US" sz="2800" dirty="0" err="1" smtClean="0">
                <a:solidFill>
                  <a:srgbClr val="00B050"/>
                </a:solidFill>
              </a:rPr>
              <a:t>v</a:t>
            </a:r>
            <a:r>
              <a:rPr lang="en-US" sz="2800" baseline="-25000" dirty="0" err="1" smtClean="0">
                <a:solidFill>
                  <a:srgbClr val="00B050"/>
                </a:solidFill>
              </a:rPr>
              <a:t>k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y</a:t>
            </a:r>
            <a:r>
              <a:rPr lang="en-US" sz="2800" baseline="30000" dirty="0" err="1" smtClean="0">
                <a:solidFill>
                  <a:srgbClr val="00B050"/>
                </a:solidFill>
              </a:rPr>
              <a:t>k</a:t>
            </a:r>
            <a:r>
              <a:rPr lang="en-US" sz="2800" dirty="0" smtClean="0">
                <a:solidFill>
                  <a:srgbClr val="00B050"/>
                </a:solidFill>
              </a:rPr>
              <a:t>  + </a:t>
            </a:r>
            <a:r>
              <a:rPr lang="en-US" sz="2800" dirty="0" err="1" smtClean="0">
                <a:solidFill>
                  <a:srgbClr val="00B050"/>
                </a:solidFill>
              </a:rPr>
              <a:t>v</a:t>
            </a:r>
            <a:r>
              <a:rPr lang="en-US" sz="2800" baseline="-25000" dirty="0" err="1" smtClean="0">
                <a:solidFill>
                  <a:srgbClr val="00B050"/>
                </a:solidFill>
              </a:rPr>
              <a:t>k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u</a:t>
            </a:r>
            <a:r>
              <a:rPr lang="en-US" sz="2800" baseline="-25000" dirty="0" err="1" smtClean="0">
                <a:solidFill>
                  <a:srgbClr val="00B050"/>
                </a:solidFill>
              </a:rPr>
              <a:t>k</a:t>
            </a:r>
            <a:r>
              <a:rPr lang="en-US" sz="2800" dirty="0" smtClean="0">
                <a:solidFill>
                  <a:srgbClr val="00B050"/>
                </a:solidFill>
              </a:rPr>
              <a:t> M</a:t>
            </a:r>
            <a:r>
              <a:rPr lang="en-US" sz="2800" baseline="30000" dirty="0" smtClean="0">
                <a:solidFill>
                  <a:srgbClr val="00B050"/>
                </a:solidFill>
              </a:rPr>
              <a:t>-1</a:t>
            </a:r>
            <a:r>
              <a:rPr lang="en-US" sz="2800" dirty="0" smtClean="0">
                <a:solidFill>
                  <a:srgbClr val="00B050"/>
                </a:solidFill>
              </a:rPr>
              <a:t> (c</a:t>
            </a:r>
            <a:r>
              <a:rPr lang="en-US" sz="2800" baseline="30000" dirty="0" smtClean="0">
                <a:solidFill>
                  <a:srgbClr val="00B050"/>
                </a:solidFill>
              </a:rPr>
              <a:t>k</a:t>
            </a:r>
            <a:r>
              <a:rPr lang="en-US" sz="2800" dirty="0" smtClean="0">
                <a:solidFill>
                  <a:srgbClr val="00B050"/>
                </a:solidFill>
              </a:rPr>
              <a:t> -A </a:t>
            </a:r>
            <a:r>
              <a:rPr lang="en-US" sz="2800" dirty="0" err="1" smtClean="0">
                <a:solidFill>
                  <a:srgbClr val="00B050"/>
                </a:solidFill>
              </a:rPr>
              <a:t>y</a:t>
            </a:r>
            <a:r>
              <a:rPr lang="en-US" sz="2800" baseline="30000" dirty="0" err="1" smtClean="0">
                <a:solidFill>
                  <a:srgbClr val="00B050"/>
                </a:solidFill>
              </a:rPr>
              <a:t>k</a:t>
            </a:r>
            <a:r>
              <a:rPr lang="en-US" sz="2800" dirty="0" smtClean="0">
                <a:solidFill>
                  <a:srgbClr val="00B050"/>
                </a:solidFill>
              </a:rPr>
              <a:t>)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c</a:t>
            </a:r>
            <a:r>
              <a:rPr lang="en-US" sz="2800" baseline="30000" dirty="0" smtClean="0">
                <a:solidFill>
                  <a:srgbClr val="00B050"/>
                </a:solidFill>
              </a:rPr>
              <a:t>k</a:t>
            </a:r>
            <a:r>
              <a:rPr lang="en-US" sz="2800" dirty="0" smtClean="0"/>
              <a:t> ~ N(0, (2-</a:t>
            </a:r>
            <a:r>
              <a:rPr lang="en-US" sz="2800" dirty="0" smtClean="0">
                <a:solidFill>
                  <a:srgbClr val="00B050"/>
                </a:solidFill>
              </a:rPr>
              <a:t>v</a:t>
            </a:r>
            <a:r>
              <a:rPr lang="en-US" sz="2800" baseline="-25000" dirty="0" smtClean="0">
                <a:solidFill>
                  <a:srgbClr val="00B050"/>
                </a:solidFill>
              </a:rPr>
              <a:t>k</a:t>
            </a:r>
            <a:r>
              <a:rPr lang="en-US" sz="2800" dirty="0" smtClean="0"/>
              <a:t>)/</a:t>
            </a:r>
            <a:r>
              <a:rPr lang="en-US" sz="2800" dirty="0" err="1" smtClean="0">
                <a:solidFill>
                  <a:srgbClr val="00B050"/>
                </a:solidFill>
              </a:rPr>
              <a:t>v</a:t>
            </a:r>
            <a:r>
              <a:rPr lang="en-US" sz="2800" baseline="-25000" dirty="0" err="1" smtClean="0">
                <a:solidFill>
                  <a:srgbClr val="00B050"/>
                </a:solidFill>
              </a:rPr>
              <a:t>k</a:t>
            </a:r>
            <a:r>
              <a:rPr lang="en-US" sz="2800" dirty="0" smtClean="0"/>
              <a:t> ( (2 – </a:t>
            </a:r>
            <a:r>
              <a:rPr lang="en-US" sz="2800" dirty="0" err="1" smtClean="0">
                <a:solidFill>
                  <a:srgbClr val="00B050"/>
                </a:solidFill>
              </a:rPr>
              <a:t>u</a:t>
            </a:r>
            <a:r>
              <a:rPr lang="en-US" sz="2800" baseline="-25000" dirty="0" err="1" smtClean="0">
                <a:solidFill>
                  <a:srgbClr val="00B050"/>
                </a:solidFill>
              </a:rPr>
              <a:t>k</a:t>
            </a:r>
            <a:r>
              <a:rPr lang="en-US" sz="2800" dirty="0" smtClean="0"/>
              <a:t>)/ </a:t>
            </a:r>
            <a:r>
              <a:rPr lang="en-US" sz="2800" dirty="0" err="1" smtClean="0">
                <a:solidFill>
                  <a:srgbClr val="00B050"/>
                </a:solidFill>
              </a:rPr>
              <a:t>u</a:t>
            </a:r>
            <a:r>
              <a:rPr lang="en-US" sz="2800" baseline="-25000" dirty="0" err="1" smtClean="0">
                <a:solidFill>
                  <a:srgbClr val="00B050"/>
                </a:solidFill>
              </a:rPr>
              <a:t>k</a:t>
            </a:r>
            <a:r>
              <a:rPr lang="en-US" sz="2800" baseline="-250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M + N)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5" grpId="0"/>
      <p:bldP spid="15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8600" y="1524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Convergence of polynomial accelerated samplers  </a:t>
            </a:r>
            <a:endParaRPr lang="en-US" sz="2800" b="1" dirty="0"/>
          </a:p>
        </p:txBody>
      </p:sp>
      <p:pic>
        <p:nvPicPr>
          <p:cNvPr id="16" name="Picture 15" descr="GibbsWalk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1564" y="1600201"/>
            <a:ext cx="3149600" cy="2362200"/>
          </a:xfrm>
          <a:prstGeom prst="rect">
            <a:avLst/>
          </a:prstGeom>
        </p:spPr>
      </p:pic>
      <p:pic>
        <p:nvPicPr>
          <p:cNvPr id="18" name="Picture 17" descr="LanczosWalk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6608" y="1600200"/>
            <a:ext cx="2891192" cy="2412649"/>
          </a:xfrm>
          <a:prstGeom prst="rect">
            <a:avLst/>
          </a:prstGeom>
        </p:spPr>
      </p:pic>
      <p:pic>
        <p:nvPicPr>
          <p:cNvPr id="23" name="Picture 22" descr="ChebySamp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6849" y="1600202"/>
            <a:ext cx="2956751" cy="239235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57200" y="3821669"/>
            <a:ext cx="5105400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Gibbs                                       </a:t>
            </a:r>
            <a:r>
              <a:rPr lang="en-US" dirty="0" err="1" smtClean="0"/>
              <a:t>Chebyshev</a:t>
            </a:r>
            <a:r>
              <a:rPr lang="en-US" dirty="0" smtClean="0"/>
              <a:t>-Gibbs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42158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</a:rPr>
              <a:t>P</a:t>
            </a:r>
            <a:r>
              <a:rPr lang="en-US" sz="3200" baseline="-25000" dirty="0" err="1" smtClean="0">
                <a:solidFill>
                  <a:srgbClr val="00B050"/>
                </a:solidFill>
              </a:rPr>
              <a:t>k</a:t>
            </a:r>
            <a:r>
              <a:rPr lang="en-US" sz="3200" dirty="0" smtClean="0">
                <a:solidFill>
                  <a:srgbClr val="00B050"/>
                </a:solidFill>
              </a:rPr>
              <a:t>(I-G) = G</a:t>
            </a:r>
            <a:r>
              <a:rPr lang="en-US" sz="3200" baseline="30000" dirty="0" smtClean="0">
                <a:solidFill>
                  <a:srgbClr val="00B050"/>
                </a:solidFill>
              </a:rPr>
              <a:t>k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4215825"/>
            <a:ext cx="2057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B050"/>
                </a:solidFill>
              </a:rPr>
              <a:t>P</a:t>
            </a:r>
            <a:r>
              <a:rPr lang="en-US" sz="3200" baseline="-25000" dirty="0" err="1" smtClean="0">
                <a:solidFill>
                  <a:srgbClr val="00B050"/>
                </a:solidFill>
              </a:rPr>
              <a:t>k</a:t>
            </a:r>
            <a:r>
              <a:rPr lang="en-US" sz="3200" dirty="0" smtClean="0">
                <a:solidFill>
                  <a:srgbClr val="00B050"/>
                </a:solidFill>
              </a:rPr>
              <a:t>(I-G)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000" dirty="0" smtClean="0"/>
              <a:t>is the </a:t>
            </a:r>
            <a:r>
              <a:rPr lang="en-US" sz="2000" dirty="0" err="1" smtClean="0"/>
              <a:t>k</a:t>
            </a:r>
            <a:r>
              <a:rPr lang="en-US" sz="2000" baseline="30000" dirty="0" err="1" smtClean="0"/>
              <a:t>th</a:t>
            </a:r>
            <a:r>
              <a:rPr lang="en-US" sz="2000" dirty="0" smtClean="0"/>
              <a:t> order </a:t>
            </a:r>
            <a:r>
              <a:rPr lang="en-US" sz="2000" dirty="0" err="1" smtClean="0">
                <a:solidFill>
                  <a:srgbClr val="00B050"/>
                </a:solidFill>
              </a:rPr>
              <a:t>Lanczos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/>
              <a:t>polynomial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352800" y="4191000"/>
            <a:ext cx="2514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B050"/>
                </a:solidFill>
              </a:rPr>
              <a:t>P</a:t>
            </a:r>
            <a:r>
              <a:rPr lang="en-US" sz="3200" baseline="-25000" dirty="0" err="1" smtClean="0">
                <a:solidFill>
                  <a:srgbClr val="00B050"/>
                </a:solidFill>
              </a:rPr>
              <a:t>k</a:t>
            </a:r>
            <a:r>
              <a:rPr lang="en-US" sz="3200" dirty="0" smtClean="0">
                <a:solidFill>
                  <a:srgbClr val="00B050"/>
                </a:solidFill>
              </a:rPr>
              <a:t>(I-G)</a:t>
            </a:r>
            <a:r>
              <a:rPr lang="en-US" sz="2000" dirty="0" smtClean="0">
                <a:solidFill>
                  <a:srgbClr val="00B050"/>
                </a:solidFill>
              </a:rPr>
              <a:t>  </a:t>
            </a:r>
          </a:p>
          <a:p>
            <a:pPr algn="ctr"/>
            <a:r>
              <a:rPr lang="en-US" sz="2000" dirty="0" smtClean="0"/>
              <a:t>is the </a:t>
            </a:r>
            <a:r>
              <a:rPr lang="en-US" sz="2000" dirty="0" err="1" smtClean="0"/>
              <a:t>k</a:t>
            </a:r>
            <a:r>
              <a:rPr lang="en-US" sz="2000" baseline="30000" dirty="0" err="1" smtClean="0"/>
              <a:t>th</a:t>
            </a:r>
            <a:r>
              <a:rPr lang="en-US" sz="2000" dirty="0" smtClean="0"/>
              <a:t> order </a:t>
            </a:r>
            <a:r>
              <a:rPr lang="en-US" sz="2000" dirty="0" err="1" smtClean="0">
                <a:solidFill>
                  <a:srgbClr val="00B050"/>
                </a:solidFill>
              </a:rPr>
              <a:t>Chebyshev</a:t>
            </a:r>
            <a:r>
              <a:rPr lang="en-US" sz="2000" dirty="0" smtClean="0"/>
              <a:t> polynomial </a:t>
            </a:r>
          </a:p>
          <a:p>
            <a:pPr algn="ctr"/>
            <a:r>
              <a:rPr lang="en-US" sz="2000" dirty="0" smtClean="0"/>
              <a:t>(which has the smallest   maximum between the two </a:t>
            </a:r>
            <a:r>
              <a:rPr lang="en-US" sz="2000" dirty="0" err="1" smtClean="0"/>
              <a:t>eigenvalues</a:t>
            </a:r>
            <a:r>
              <a:rPr lang="en-US" sz="2000" dirty="0" smtClean="0"/>
              <a:t>).</a:t>
            </a:r>
          </a:p>
          <a:p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6324600" y="626983"/>
            <a:ext cx="2819400" cy="1061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(A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- </a:t>
            </a:r>
            <a:r>
              <a:rPr lang="en-US" sz="2000" dirty="0" err="1" smtClean="0"/>
              <a:t>Var</a:t>
            </a:r>
            <a:r>
              <a:rPr lang="en-US" sz="2000" dirty="0" smtClean="0"/>
              <a:t>(</a:t>
            </a:r>
            <a:r>
              <a:rPr lang="en-US" sz="2000" dirty="0" err="1" smtClean="0"/>
              <a:t>y</a:t>
            </a:r>
            <a:r>
              <a:rPr lang="en-US" sz="2000" baseline="30000" dirty="0" err="1" smtClean="0"/>
              <a:t>k</a:t>
            </a:r>
            <a:r>
              <a:rPr lang="en-US" sz="2000" dirty="0" smtClean="0"/>
              <a:t>))v  = 0</a:t>
            </a:r>
          </a:p>
          <a:p>
            <a:pPr algn="ctr"/>
            <a:r>
              <a:rPr lang="en-US" sz="2000" dirty="0" smtClean="0"/>
              <a:t>(A   - </a:t>
            </a:r>
            <a:r>
              <a:rPr lang="en-US" sz="2000" dirty="0" err="1" smtClean="0"/>
              <a:t>Var</a:t>
            </a:r>
            <a:r>
              <a:rPr lang="en-US" sz="2000" dirty="0" smtClean="0"/>
              <a:t>(</a:t>
            </a:r>
            <a:r>
              <a:rPr lang="en-US" sz="2000" dirty="0" err="1" smtClean="0"/>
              <a:t>Ay</a:t>
            </a:r>
            <a:r>
              <a:rPr lang="en-US" sz="2000" baseline="30000" dirty="0" err="1" smtClean="0"/>
              <a:t>k</a:t>
            </a:r>
            <a:r>
              <a:rPr lang="en-US" sz="2000" dirty="0" smtClean="0"/>
              <a:t>))v = 0</a:t>
            </a:r>
          </a:p>
          <a:p>
            <a:pPr algn="ctr"/>
            <a:endParaRPr lang="en-US" sz="500" dirty="0" smtClean="0"/>
          </a:p>
          <a:p>
            <a:pPr algn="ctr"/>
            <a:r>
              <a:rPr lang="en-US" dirty="0" smtClean="0"/>
              <a:t>for any </a:t>
            </a:r>
            <a:r>
              <a:rPr lang="en-US" dirty="0" err="1" smtClean="0"/>
              <a:t>Krylov</a:t>
            </a:r>
            <a:r>
              <a:rPr lang="en-US" dirty="0" smtClean="0"/>
              <a:t> vector v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81800" y="3810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CG-</a:t>
            </a:r>
            <a:r>
              <a:rPr lang="en-US" dirty="0" err="1" smtClean="0"/>
              <a:t>Lanczos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81000" y="5257800"/>
            <a:ext cx="24384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Theorem:</a:t>
            </a:r>
          </a:p>
          <a:p>
            <a:pPr algn="ctr"/>
            <a:r>
              <a:rPr lang="en-US" dirty="0" smtClean="0"/>
              <a:t>The </a:t>
            </a:r>
            <a:r>
              <a:rPr lang="en-US" dirty="0" smtClean="0"/>
              <a:t>sampler converges if the solver converges</a:t>
            </a:r>
          </a:p>
          <a:p>
            <a:pPr algn="ctr"/>
            <a:r>
              <a:rPr lang="en-US" dirty="0" smtClean="0"/>
              <a:t>Fox and Parker, 2011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5638800" cy="9144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dirty="0" smtClean="0"/>
              <a:t>E(</a:t>
            </a:r>
            <a:r>
              <a:rPr lang="en-US" sz="2400" dirty="0" err="1" smtClean="0"/>
              <a:t>y</a:t>
            </a:r>
            <a:r>
              <a:rPr lang="en-US" sz="2400" baseline="30000" dirty="0" err="1" smtClean="0"/>
              <a:t>k</a:t>
            </a:r>
            <a:r>
              <a:rPr lang="en-US" sz="2400" dirty="0" smtClean="0"/>
              <a:t>)=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00B050"/>
                </a:solidFill>
              </a:rPr>
              <a:t>k</a:t>
            </a:r>
            <a:r>
              <a:rPr lang="en-US" sz="2400" dirty="0" smtClean="0">
                <a:solidFill>
                  <a:srgbClr val="00B050"/>
                </a:solidFill>
              </a:rPr>
              <a:t>(I-G)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E(y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)      </a:t>
            </a:r>
          </a:p>
          <a:p>
            <a:pPr algn="ctr">
              <a:buNone/>
            </a:pPr>
            <a:r>
              <a:rPr lang="en-US" sz="2400" dirty="0" err="1" smtClean="0"/>
              <a:t>Var</a:t>
            </a:r>
            <a:r>
              <a:rPr lang="en-US" sz="2400" dirty="0" smtClean="0"/>
              <a:t>(</a:t>
            </a:r>
            <a:r>
              <a:rPr lang="en-US" sz="2400" dirty="0" err="1" smtClean="0"/>
              <a:t>y</a:t>
            </a:r>
            <a:r>
              <a:rPr lang="en-US" sz="2400" baseline="30000" dirty="0" err="1" smtClean="0"/>
              <a:t>k</a:t>
            </a:r>
            <a:r>
              <a:rPr lang="en-US" sz="2400" dirty="0" smtClean="0"/>
              <a:t>) = A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- </a:t>
            </a:r>
            <a:r>
              <a:rPr lang="en-US" sz="2400" dirty="0" err="1" smtClean="0">
                <a:solidFill>
                  <a:srgbClr val="00B050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00B050"/>
                </a:solidFill>
              </a:rPr>
              <a:t>k</a:t>
            </a:r>
            <a:r>
              <a:rPr lang="en-US" sz="2400" dirty="0" smtClean="0">
                <a:solidFill>
                  <a:srgbClr val="00B050"/>
                </a:solidFill>
              </a:rPr>
              <a:t>(I-G)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(A</a:t>
            </a:r>
            <a:r>
              <a:rPr lang="en-US" sz="2400" baseline="30000" dirty="0" smtClean="0"/>
              <a:t>-1 </a:t>
            </a:r>
            <a:r>
              <a:rPr lang="en-US" sz="2400" dirty="0" smtClean="0"/>
              <a:t>- </a:t>
            </a:r>
            <a:r>
              <a:rPr lang="en-US" sz="2400" dirty="0" err="1" smtClean="0"/>
              <a:t>Var</a:t>
            </a:r>
            <a:r>
              <a:rPr lang="en-US" sz="2400" dirty="0" smtClean="0"/>
              <a:t>(y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))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00B050"/>
                </a:solidFill>
              </a:rPr>
              <a:t>k</a:t>
            </a:r>
            <a:r>
              <a:rPr lang="en-US" sz="2400" dirty="0" smtClean="0">
                <a:solidFill>
                  <a:srgbClr val="00B050"/>
                </a:solidFill>
              </a:rPr>
              <a:t>(I-G)</a:t>
            </a:r>
            <a:r>
              <a:rPr lang="en-US" sz="2400" baseline="30000" dirty="0" smtClean="0">
                <a:solidFill>
                  <a:srgbClr val="00B050"/>
                </a:solidFill>
              </a:rPr>
              <a:t>T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22" grpId="0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auss2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7600" y="304800"/>
            <a:ext cx="7213600" cy="54102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7765" y="5418416"/>
          <a:ext cx="8909050" cy="1231764"/>
        </p:xfrm>
        <a:graphic>
          <a:graphicData uri="http://schemas.openxmlformats.org/presentationml/2006/ole">
            <p:oleObj spid="_x0000_s17410" name="Equation" r:id="rId4" imgW="3416040" imgH="444240" progId="Equation.3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multivariate Gaussian distribution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52400"/>
            <a:ext cx="8229600" cy="140505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Chebyshev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accelerated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Gibbs sampler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N(0,                  </a:t>
            </a:r>
            <a:r>
              <a:rPr kumimoji="0" 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-1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) in 100D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208074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Covariance matrix  convergence </a:t>
            </a:r>
          </a:p>
          <a:p>
            <a:r>
              <a:rPr lang="en-US" sz="2400" dirty="0" smtClean="0"/>
              <a:t>||A</a:t>
            </a:r>
            <a:r>
              <a:rPr lang="en-US" sz="2400" baseline="30000" dirty="0" smtClean="0"/>
              <a:t>-1 </a:t>
            </a:r>
            <a:r>
              <a:rPr lang="en-US" sz="2400" dirty="0" smtClean="0"/>
              <a:t>– </a:t>
            </a:r>
            <a:r>
              <a:rPr lang="en-US" sz="2400" dirty="0" err="1" smtClean="0"/>
              <a:t>Var</a:t>
            </a:r>
            <a:r>
              <a:rPr lang="en-US" sz="2400" dirty="0" smtClean="0"/>
              <a:t>(</a:t>
            </a:r>
            <a:r>
              <a:rPr lang="en-US" sz="2400" dirty="0" err="1" smtClean="0"/>
              <a:t>y</a:t>
            </a:r>
            <a:r>
              <a:rPr lang="en-US" sz="2400" baseline="30000" dirty="0" err="1" smtClean="0"/>
              <a:t>k</a:t>
            </a:r>
            <a:r>
              <a:rPr lang="en-US" sz="2400" dirty="0" smtClean="0"/>
              <a:t>)||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pic>
        <p:nvPicPr>
          <p:cNvPr id="8" name="Picture 7" descr="SxConv4.bmp"/>
          <p:cNvPicPr>
            <a:picLocks noChangeAspect="1"/>
          </p:cNvPicPr>
          <p:nvPr/>
        </p:nvPicPr>
        <p:blipFill>
          <a:blip r:embed="rId3" cstate="print"/>
          <a:srcRect l="15408" t="33333" r="13836" b="26667"/>
          <a:stretch>
            <a:fillRect/>
          </a:stretch>
        </p:blipFill>
        <p:spPr>
          <a:xfrm>
            <a:off x="2381250" y="1447800"/>
            <a:ext cx="6762750" cy="5410200"/>
          </a:xfrm>
          <a:prstGeom prst="rect">
            <a:avLst/>
          </a:prstGeom>
        </p:spPr>
      </p:pic>
      <p:pic>
        <p:nvPicPr>
          <p:cNvPr id="7" name="Picture 6" descr="AMRF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685800"/>
            <a:ext cx="16256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sCons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" y="2133600"/>
            <a:ext cx="4927600" cy="3695700"/>
          </a:xfrm>
          <a:prstGeom prst="rect">
            <a:avLst/>
          </a:prstGeom>
        </p:spPr>
      </p:pic>
      <p:pic>
        <p:nvPicPr>
          <p:cNvPr id="6" name="Picture 5" descr="PosCons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133600"/>
            <a:ext cx="4876800" cy="36576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347547"/>
            <a:ext cx="8229600" cy="140505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Chebyshev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accelerated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Gibbs can be adapted to sample under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positivity constraints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One extremely effective sampler for </a:t>
            </a:r>
            <a:r>
              <a:rPr lang="en-US" sz="8900" dirty="0" smtClean="0"/>
              <a:t>LARGE</a:t>
            </a:r>
            <a:r>
              <a:rPr lang="en-US" dirty="0" smtClean="0"/>
              <a:t> Gaussians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229600" cy="3733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Use a combination of the ideas presented:</a:t>
            </a:r>
          </a:p>
          <a:p>
            <a:r>
              <a:rPr lang="en-US" dirty="0" smtClean="0"/>
              <a:t>Use the </a:t>
            </a:r>
            <a:r>
              <a:rPr lang="en-US" dirty="0" smtClean="0">
                <a:solidFill>
                  <a:srgbClr val="00B050"/>
                </a:solidFill>
              </a:rPr>
              <a:t>CG sampler</a:t>
            </a:r>
            <a:r>
              <a:rPr lang="en-US" dirty="0" smtClean="0"/>
              <a:t> to generate samples and estimates of the extreme </a:t>
            </a:r>
            <a:r>
              <a:rPr lang="en-US" dirty="0" err="1" smtClean="0">
                <a:solidFill>
                  <a:srgbClr val="00B050"/>
                </a:solidFill>
              </a:rPr>
              <a:t>eigenvalues</a:t>
            </a:r>
            <a:r>
              <a:rPr lang="en-US" dirty="0" smtClean="0">
                <a:solidFill>
                  <a:srgbClr val="00B050"/>
                </a:solidFill>
              </a:rPr>
              <a:t> of G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Seed these samples and extreme </a:t>
            </a:r>
            <a:r>
              <a:rPr lang="en-US" dirty="0" err="1" smtClean="0"/>
              <a:t>eigenvalues</a:t>
            </a:r>
            <a:r>
              <a:rPr lang="en-US" dirty="0" smtClean="0"/>
              <a:t> into a </a:t>
            </a:r>
            <a:r>
              <a:rPr lang="en-US" dirty="0" err="1" smtClean="0">
                <a:solidFill>
                  <a:srgbClr val="00B050"/>
                </a:solidFill>
              </a:rPr>
              <a:t>Chebyshev</a:t>
            </a:r>
            <a:r>
              <a:rPr lang="en-US" dirty="0" smtClean="0">
                <a:solidFill>
                  <a:srgbClr val="00B050"/>
                </a:solidFill>
              </a:rPr>
              <a:t> accelerated SSOR sampler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458200" cy="563879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Common techniques from numerical linear algebra can be used to sample from Gaussians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Cholesky</a:t>
            </a:r>
            <a:r>
              <a:rPr lang="en-US" dirty="0" smtClean="0"/>
              <a:t> factorization </a:t>
            </a:r>
            <a:r>
              <a:rPr lang="en-US" sz="1800" dirty="0" smtClean="0"/>
              <a:t>(precise but expensive)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Any stationary linear solver can be used as a stationary sampler </a:t>
            </a:r>
            <a:r>
              <a:rPr lang="en-US" sz="1800" dirty="0" smtClean="0"/>
              <a:t>(inexpensive but with geometric convergence)</a:t>
            </a:r>
            <a:endParaRPr lang="en-US" dirty="0" smtClean="0"/>
          </a:p>
          <a:p>
            <a:pPr marL="742950" lvl="2" indent="-342900"/>
            <a:r>
              <a:rPr lang="en-US" sz="2600" dirty="0" smtClean="0"/>
              <a:t>Polynomial accelerated Samplers</a:t>
            </a:r>
          </a:p>
          <a:p>
            <a:pPr marL="1200150" lvl="3" indent="-342900"/>
            <a:r>
              <a:rPr lang="en-US" sz="2600" dirty="0" err="1" smtClean="0"/>
              <a:t>Chebyshev</a:t>
            </a:r>
            <a:r>
              <a:rPr lang="en-US" sz="2600" dirty="0" smtClean="0"/>
              <a:t> </a:t>
            </a:r>
            <a:r>
              <a:rPr lang="en-US" sz="1800" dirty="0" smtClean="0"/>
              <a:t>(precise and inexpensive)</a:t>
            </a:r>
          </a:p>
          <a:p>
            <a:pPr marL="1200150" lvl="3" indent="-342900"/>
            <a:r>
              <a:rPr lang="en-US" sz="2600" dirty="0" smtClean="0"/>
              <a:t>CG </a:t>
            </a:r>
            <a:r>
              <a:rPr lang="en-US" sz="1800" dirty="0" smtClean="0"/>
              <a:t>(precise in a some </a:t>
            </a:r>
            <a:r>
              <a:rPr lang="en-US" sz="1800" dirty="0" err="1" smtClean="0"/>
              <a:t>eigenspaces</a:t>
            </a:r>
            <a:r>
              <a:rPr lang="en-US" sz="1800" dirty="0" smtClean="0"/>
              <a:t> and inexpensive)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Content Placeholder 3" descr="CressieOzonePred.tif"/>
          <p:cNvPicPr>
            <a:picLocks noChangeAspect="1"/>
          </p:cNvPicPr>
          <p:nvPr/>
        </p:nvPicPr>
        <p:blipFill>
          <a:blip r:embed="rId2" cstate="print"/>
          <a:srcRect l="18251" t="10785" r="11964" b="51883"/>
          <a:stretch>
            <a:fillRect/>
          </a:stretch>
        </p:blipFill>
        <p:spPr>
          <a:xfrm>
            <a:off x="6705600" y="152400"/>
            <a:ext cx="2209800" cy="1529862"/>
          </a:xfrm>
          <a:prstGeom prst="rect">
            <a:avLst/>
          </a:prstGeom>
        </p:spPr>
      </p:pic>
      <p:pic>
        <p:nvPicPr>
          <p:cNvPr id="6" name="Picture 5" descr="Gauss2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4819650"/>
            <a:ext cx="24384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uss2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600" y="209550"/>
            <a:ext cx="8255000" cy="619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5334000" y="1295400"/>
            <a:ext cx="3810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800" dirty="0" smtClean="0">
                <a:solidFill>
                  <a:srgbClr val="00B050"/>
                </a:solidFill>
              </a:rPr>
              <a:t>y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lang="el-GR" sz="3800" dirty="0" smtClean="0">
                <a:solidFill>
                  <a:srgbClr val="00B050"/>
                </a:solidFill>
              </a:rPr>
              <a:t>Σ</a:t>
            </a:r>
            <a:r>
              <a:rPr kumimoji="0" lang="en-US" sz="3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z+ µ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3800" dirty="0" smtClean="0">
                <a:solidFill>
                  <a:srgbClr val="00B050"/>
                </a:solidFill>
              </a:rPr>
              <a:t>   ~ N(µ,</a:t>
            </a:r>
            <a:r>
              <a:rPr lang="el-GR" sz="3800" dirty="0" smtClean="0">
                <a:solidFill>
                  <a:srgbClr val="00B050"/>
                </a:solidFill>
              </a:rPr>
              <a:t>Σ</a:t>
            </a:r>
            <a:r>
              <a:rPr lang="en-US" sz="3800" dirty="0" smtClean="0">
                <a:solidFill>
                  <a:srgbClr val="00B050"/>
                </a:solidFill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sample from a Gaussian N(µ,</a:t>
            </a:r>
            <a:r>
              <a:rPr lang="el-GR" dirty="0" smtClean="0"/>
              <a:t>Σ</a:t>
            </a:r>
            <a:r>
              <a:rPr lang="en-US" dirty="0" smtClean="0"/>
              <a:t>)?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3429000" cy="60959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Sample z ~ N(0,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-304800" y="2819400"/>
            <a:ext cx="5029200" cy="3771900"/>
            <a:chOff x="-304800" y="2819400"/>
            <a:chExt cx="5029200" cy="3771900"/>
          </a:xfrm>
        </p:grpSpPr>
        <p:pic>
          <p:nvPicPr>
            <p:cNvPr id="18" name="Picture 17" descr="SampGauss2D_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304800" y="2819400"/>
              <a:ext cx="5029200" cy="3771900"/>
            </a:xfrm>
            <a:prstGeom prst="rect">
              <a:avLst/>
            </a:prstGeom>
          </p:spPr>
        </p:pic>
        <p:sp>
          <p:nvSpPr>
            <p:cNvPr id="16" name="Multiply 15"/>
            <p:cNvSpPr/>
            <p:nvPr/>
          </p:nvSpPr>
          <p:spPr>
            <a:xfrm>
              <a:off x="3048000" y="4419600"/>
              <a:ext cx="228600" cy="228600"/>
            </a:xfrm>
            <a:prstGeom prst="mathMultiply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18000" y="2819400"/>
            <a:ext cx="5130800" cy="3848100"/>
            <a:chOff x="4318000" y="2819400"/>
            <a:chExt cx="5130800" cy="3848100"/>
          </a:xfrm>
        </p:grpSpPr>
        <p:pic>
          <p:nvPicPr>
            <p:cNvPr id="19" name="Picture 18" descr="SampGauss2D_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8000" y="2819400"/>
              <a:ext cx="5130800" cy="3848100"/>
            </a:xfrm>
            <a:prstGeom prst="rect">
              <a:avLst/>
            </a:prstGeom>
          </p:spPr>
        </p:pic>
        <p:sp>
          <p:nvSpPr>
            <p:cNvPr id="17" name="Multiply 16"/>
            <p:cNvSpPr/>
            <p:nvPr/>
          </p:nvSpPr>
          <p:spPr>
            <a:xfrm>
              <a:off x="7620000" y="4343400"/>
              <a:ext cx="228600" cy="228600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2590799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smtClean="0"/>
              <a:t>To generate a sample </a:t>
            </a:r>
            <a:r>
              <a:rPr lang="en-US" dirty="0" smtClean="0">
                <a:solidFill>
                  <a:srgbClr val="00B050"/>
                </a:solidFill>
              </a:rPr>
              <a:t>y = </a:t>
            </a:r>
            <a:r>
              <a:rPr lang="el-GR" dirty="0" smtClean="0">
                <a:solidFill>
                  <a:srgbClr val="00B050"/>
                </a:solidFill>
              </a:rPr>
              <a:t>Σ</a:t>
            </a:r>
            <a:r>
              <a:rPr lang="en-US" baseline="30000" dirty="0" smtClean="0">
                <a:solidFill>
                  <a:srgbClr val="00B050"/>
                </a:solidFill>
              </a:rPr>
              <a:t>1/2</a:t>
            </a:r>
            <a:r>
              <a:rPr lang="en-US" dirty="0" smtClean="0">
                <a:solidFill>
                  <a:srgbClr val="00B050"/>
                </a:solidFill>
              </a:rPr>
              <a:t> z+ µ ~ N(µ,</a:t>
            </a:r>
            <a:r>
              <a:rPr lang="el-GR" dirty="0" smtClean="0">
                <a:solidFill>
                  <a:srgbClr val="00B050"/>
                </a:solidFill>
              </a:rPr>
              <a:t>Σ</a:t>
            </a:r>
            <a:r>
              <a:rPr lang="en-US" dirty="0" smtClean="0">
                <a:solidFill>
                  <a:srgbClr val="00B050"/>
                </a:solidFill>
              </a:rPr>
              <a:t>),</a:t>
            </a:r>
          </a:p>
          <a:p>
            <a:pPr>
              <a:buNone/>
            </a:pPr>
            <a:r>
              <a:rPr lang="en-US" dirty="0" smtClean="0"/>
              <a:t>     how to calculate the factorization </a:t>
            </a:r>
            <a:r>
              <a:rPr lang="el-GR" dirty="0" smtClean="0"/>
              <a:t>Σ </a:t>
            </a:r>
            <a:r>
              <a:rPr lang="en-US" dirty="0" smtClean="0"/>
              <a:t>=</a:t>
            </a:r>
            <a:r>
              <a:rPr lang="el-GR" dirty="0" smtClean="0"/>
              <a:t>Σ</a:t>
            </a:r>
            <a:r>
              <a:rPr lang="en-US" baseline="30000" dirty="0" smtClean="0"/>
              <a:t>1/2</a:t>
            </a:r>
            <a:r>
              <a:rPr lang="en-US" dirty="0" smtClean="0"/>
              <a:t>(</a:t>
            </a:r>
            <a:r>
              <a:rPr lang="el-GR" dirty="0" smtClean="0"/>
              <a:t>Σ</a:t>
            </a:r>
            <a:r>
              <a:rPr lang="en-US" baseline="30000" dirty="0" smtClean="0"/>
              <a:t>1/2</a:t>
            </a:r>
            <a:r>
              <a:rPr lang="en-US" dirty="0" smtClean="0"/>
              <a:t>)</a:t>
            </a:r>
            <a:r>
              <a:rPr lang="en-US" baseline="30000" dirty="0" smtClean="0"/>
              <a:t>T 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sz="1400" dirty="0" smtClean="0"/>
          </a:p>
          <a:p>
            <a:r>
              <a:rPr lang="el-GR" dirty="0" smtClean="0"/>
              <a:t>Σ</a:t>
            </a:r>
            <a:r>
              <a:rPr lang="en-US" baseline="30000" dirty="0" smtClean="0"/>
              <a:t>1/2</a:t>
            </a:r>
            <a:r>
              <a:rPr lang="en-US" dirty="0" smtClean="0"/>
              <a:t> = W</a:t>
            </a:r>
            <a:r>
              <a:rPr lang="el-GR" dirty="0" smtClean="0"/>
              <a:t>Λ</a:t>
            </a:r>
            <a:r>
              <a:rPr lang="en-US" baseline="30000" dirty="0" smtClean="0"/>
              <a:t>1/2</a:t>
            </a:r>
            <a:r>
              <a:rPr lang="en-US" dirty="0" smtClean="0"/>
              <a:t>  by </a:t>
            </a:r>
            <a:r>
              <a:rPr lang="en-US" dirty="0" err="1" smtClean="0"/>
              <a:t>eigen</a:t>
            </a:r>
            <a:r>
              <a:rPr lang="en-US" dirty="0" smtClean="0"/>
              <a:t>-decomposition, 10/3n</a:t>
            </a:r>
            <a:r>
              <a:rPr lang="en-US" baseline="30000" dirty="0" smtClean="0"/>
              <a:t>3</a:t>
            </a:r>
            <a:r>
              <a:rPr lang="en-US" dirty="0" smtClean="0"/>
              <a:t> flops</a:t>
            </a:r>
          </a:p>
          <a:p>
            <a:r>
              <a:rPr lang="el-GR" dirty="0" smtClean="0"/>
              <a:t>Σ</a:t>
            </a:r>
            <a:r>
              <a:rPr lang="en-US" baseline="30000" dirty="0" smtClean="0"/>
              <a:t>1/2</a:t>
            </a:r>
            <a:r>
              <a:rPr lang="en-US" dirty="0" smtClean="0"/>
              <a:t> = C by </a:t>
            </a:r>
            <a:r>
              <a:rPr lang="en-US" dirty="0" err="1" smtClean="0"/>
              <a:t>Cholesky</a:t>
            </a:r>
            <a:r>
              <a:rPr lang="en-US" dirty="0" smtClean="0"/>
              <a:t> factorization, 1/3n</a:t>
            </a:r>
            <a:r>
              <a:rPr lang="en-US" baseline="30000" dirty="0" smtClean="0"/>
              <a:t>3</a:t>
            </a:r>
            <a:r>
              <a:rPr lang="en-US" dirty="0" smtClean="0"/>
              <a:t> flops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200400"/>
            <a:ext cx="8686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 </a:t>
            </a:r>
            <a:r>
              <a:rPr lang="en-US" sz="5400" dirty="0" smtClean="0"/>
              <a:t>LARGE</a:t>
            </a:r>
            <a:r>
              <a:rPr lang="en-US" sz="2800" dirty="0" smtClean="0"/>
              <a:t> Gaussians (n&gt;10</a:t>
            </a:r>
            <a:r>
              <a:rPr lang="en-US" sz="2800" baseline="30000" dirty="0" smtClean="0"/>
              <a:t>5</a:t>
            </a:r>
            <a:r>
              <a:rPr lang="en-US" sz="2800" dirty="0" smtClean="0"/>
              <a:t>, </a:t>
            </a:r>
            <a:r>
              <a:rPr lang="en-US" sz="2800" dirty="0" err="1" smtClean="0"/>
              <a:t>eg</a:t>
            </a:r>
            <a:r>
              <a:rPr lang="en-US" sz="2800" dirty="0" smtClean="0"/>
              <a:t> in image analysis and global data sets), these factorizations are not possible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n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 is computationally TOO EXPENSIVE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storing an n x n matrix requires TOO MUCH MEMORY </a:t>
            </a:r>
            <a:endParaRPr lang="en-US" sz="2800" dirty="0"/>
          </a:p>
        </p:txBody>
      </p:sp>
      <p:pic>
        <p:nvPicPr>
          <p:cNvPr id="6" name="Picture 5" descr="Rface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5429250"/>
            <a:ext cx="1905000" cy="1428750"/>
          </a:xfrm>
          <a:prstGeom prst="rect">
            <a:avLst/>
          </a:prstGeom>
        </p:spPr>
      </p:pic>
      <p:pic>
        <p:nvPicPr>
          <p:cNvPr id="7" name="Content Placeholder 3" descr="CressieOzoneData.tif"/>
          <p:cNvPicPr>
            <a:picLocks noChangeAspect="1"/>
          </p:cNvPicPr>
          <p:nvPr/>
        </p:nvPicPr>
        <p:blipFill>
          <a:blip r:embed="rId4" cstate="print"/>
          <a:srcRect l="15652" t="11423" r="15652" b="52964"/>
          <a:stretch>
            <a:fillRect/>
          </a:stretch>
        </p:blipFill>
        <p:spPr>
          <a:xfrm>
            <a:off x="5715000" y="5334000"/>
            <a:ext cx="2209800" cy="1482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Some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Work with sparse precision matrix </a:t>
            </a:r>
            <a:r>
              <a:rPr lang="el-GR" dirty="0" smtClean="0"/>
              <a:t>Σ</a:t>
            </a:r>
            <a:r>
              <a:rPr lang="en-US" baseline="30000" dirty="0" smtClean="0"/>
              <a:t>-1  </a:t>
            </a:r>
            <a:r>
              <a:rPr lang="en-US" dirty="0" smtClean="0"/>
              <a:t>models (Rue, 2001)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Circulant</a:t>
            </a:r>
            <a:r>
              <a:rPr lang="en-US" dirty="0" smtClean="0"/>
              <a:t> embeddings (</a:t>
            </a:r>
            <a:r>
              <a:rPr lang="en-US" dirty="0" err="1" smtClean="0"/>
              <a:t>Gneiting</a:t>
            </a:r>
            <a:r>
              <a:rPr lang="en-US" dirty="0" smtClean="0"/>
              <a:t> et al, 2005)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Iterative methods:</a:t>
            </a:r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COST: n</a:t>
            </a:r>
            <a:r>
              <a:rPr lang="en-US" baseline="30000" dirty="0" smtClean="0"/>
              <a:t>2</a:t>
            </a:r>
            <a:r>
              <a:rPr lang="en-US" dirty="0" smtClean="0"/>
              <a:t>  flops per iteration</a:t>
            </a:r>
          </a:p>
          <a:p>
            <a:pPr lvl="1"/>
            <a:r>
              <a:rPr lang="en-US" dirty="0" smtClean="0"/>
              <a:t>MEMORY: Only vectors of size n x 1 need be stored</a:t>
            </a:r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If the method runs for n iterations, then there is no cost savings over a direct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SWal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836" y="4053840"/>
            <a:ext cx="3013364" cy="2440090"/>
          </a:xfrm>
          <a:prstGeom prst="rect">
            <a:avLst/>
          </a:prstGeom>
        </p:spPr>
      </p:pic>
      <p:pic>
        <p:nvPicPr>
          <p:cNvPr id="6" name="Picture 5" descr="GibbsWalk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1564" y="1143001"/>
            <a:ext cx="3149600" cy="2362200"/>
          </a:xfrm>
          <a:prstGeom prst="rect">
            <a:avLst/>
          </a:prstGeom>
        </p:spPr>
      </p:pic>
      <p:pic>
        <p:nvPicPr>
          <p:cNvPr id="7" name="Picture 6" descr="LanczosWalk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6608" y="1143000"/>
            <a:ext cx="2891192" cy="2412649"/>
          </a:xfrm>
          <a:prstGeom prst="rect">
            <a:avLst/>
          </a:prstGeom>
        </p:spPr>
      </p:pic>
      <p:pic>
        <p:nvPicPr>
          <p:cNvPr id="8" name="Picture 7" descr="CGWal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800" y="4038599"/>
            <a:ext cx="3047999" cy="2468136"/>
          </a:xfrm>
          <a:prstGeom prst="rect">
            <a:avLst/>
          </a:prstGeom>
        </p:spPr>
      </p:pic>
      <p:pic>
        <p:nvPicPr>
          <p:cNvPr id="9" name="Picture 8" descr="ChebyWal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69045" y="4053839"/>
            <a:ext cx="3086561" cy="2499361"/>
          </a:xfrm>
          <a:prstGeom prst="rect">
            <a:avLst/>
          </a:prstGeom>
        </p:spPr>
      </p:pic>
      <p:pic>
        <p:nvPicPr>
          <p:cNvPr id="10" name="Picture 9" descr="ChebySamp2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86849" y="1143002"/>
            <a:ext cx="2956751" cy="23923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37454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Solving  Ax=b: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7736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Sampling  y ~ N(0,A</a:t>
            </a:r>
            <a:r>
              <a:rPr lang="en-US" b="1" baseline="30000" dirty="0" smtClean="0"/>
              <a:t>-1</a:t>
            </a:r>
            <a:r>
              <a:rPr lang="en-US" b="1" dirty="0" smtClean="0"/>
              <a:t>):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1524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What iterative samplers are available?  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6336268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Gauss-Seidel                             </a:t>
            </a:r>
            <a:r>
              <a:rPr lang="en-US" dirty="0" err="1" smtClean="0"/>
              <a:t>Chebyshev</a:t>
            </a:r>
            <a:r>
              <a:rPr lang="en-US" dirty="0" smtClean="0"/>
              <a:t>-GS                                        CG-</a:t>
            </a:r>
            <a:r>
              <a:rPr lang="en-US" dirty="0" err="1" smtClean="0"/>
              <a:t>Lanczos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3364469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Gibbs                                       </a:t>
            </a:r>
            <a:r>
              <a:rPr lang="en-US" dirty="0" err="1" smtClean="0"/>
              <a:t>Chebyshev</a:t>
            </a:r>
            <a:r>
              <a:rPr lang="en-US" dirty="0" smtClean="0"/>
              <a:t>-Gibbs                                       </a:t>
            </a:r>
            <a:r>
              <a:rPr lang="en-US" dirty="0" err="1" smtClean="0"/>
              <a:t>Lanczos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link to Ax=b?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066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Solving Ax=b is equivalent to minimizing an n-dimensional quadratic (when A is </a:t>
            </a:r>
            <a:r>
              <a:rPr lang="en-US" sz="2800" dirty="0" err="1" smtClean="0"/>
              <a:t>spd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17475" y="5181600"/>
          <a:ext cx="8909050" cy="1231900"/>
        </p:xfrm>
        <a:graphic>
          <a:graphicData uri="http://schemas.openxmlformats.org/presentationml/2006/ole">
            <p:oleObj spid="_x0000_s54274" name="Equation" r:id="rId3" imgW="3416040" imgH="44424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727325" y="2438400"/>
          <a:ext cx="3340100" cy="1484312"/>
        </p:xfrm>
        <a:graphic>
          <a:graphicData uri="http://schemas.openxmlformats.org/presentationml/2006/ole">
            <p:oleObj spid="_x0000_s54275" name="Equation" r:id="rId4" imgW="1371600" imgH="60948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" y="41148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Gaussian is sufficiently specified by the same quadratic (with A=</a:t>
            </a:r>
            <a:r>
              <a:rPr lang="el-GR" sz="2800" dirty="0" smtClean="0"/>
              <a:t> Σ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and b=A</a:t>
            </a:r>
            <a:r>
              <a:rPr lang="el-GR" sz="2800" dirty="0" smtClean="0"/>
              <a:t>μ</a:t>
            </a:r>
            <a:r>
              <a:rPr lang="en-US" sz="2800" dirty="0" smtClean="0"/>
              <a:t>):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4876800" y="5029200"/>
            <a:ext cx="4038600" cy="1524000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10000" y="2286000"/>
            <a:ext cx="2514600" cy="1295400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nczosWalk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3473" y="762000"/>
            <a:ext cx="6026728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CG-</a:t>
            </a:r>
            <a:r>
              <a:rPr lang="en-US" dirty="0" err="1" smtClean="0"/>
              <a:t>Lanczos</a:t>
            </a:r>
            <a:r>
              <a:rPr lang="en-US" dirty="0" smtClean="0"/>
              <a:t> solver and sampler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5715000"/>
            <a:ext cx="4114800" cy="76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Schneider and </a:t>
            </a:r>
            <a:r>
              <a:rPr lang="en-US" sz="1800" dirty="0" err="1" smtClean="0"/>
              <a:t>Willsky</a:t>
            </a:r>
            <a:r>
              <a:rPr lang="en-US" sz="1800" dirty="0" smtClean="0"/>
              <a:t>, 2001</a:t>
            </a:r>
          </a:p>
          <a:p>
            <a:pPr>
              <a:buNone/>
            </a:pPr>
            <a:r>
              <a:rPr lang="en-US" sz="1800" dirty="0" smtClean="0"/>
              <a:t>Parker and Fox, 2011</a:t>
            </a:r>
          </a:p>
        </p:txBody>
      </p:sp>
      <p:pic>
        <p:nvPicPr>
          <p:cNvPr id="5" name="Picture 4" descr="CGWal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990600"/>
            <a:ext cx="2895600" cy="23447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3276600"/>
            <a:ext cx="3429000" cy="15081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CG-</a:t>
            </a:r>
            <a:r>
              <a:rPr lang="en-US" dirty="0" err="1" smtClean="0"/>
              <a:t>Lanczos</a:t>
            </a:r>
            <a:r>
              <a:rPr lang="en-US" dirty="0" smtClean="0"/>
              <a:t>  estimates: </a:t>
            </a:r>
          </a:p>
          <a:p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 solution to Ax=b </a:t>
            </a:r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eigenvectors of A </a:t>
            </a:r>
          </a:p>
          <a:p>
            <a:endParaRPr lang="en-US" sz="1000" dirty="0" smtClean="0"/>
          </a:p>
          <a:p>
            <a:r>
              <a:rPr lang="en-US" dirty="0" smtClean="0"/>
              <a:t>in a </a:t>
            </a:r>
            <a:r>
              <a:rPr lang="en-US" u="sng" dirty="0" smtClean="0"/>
              <a:t>k-dimensional </a:t>
            </a:r>
            <a:r>
              <a:rPr lang="en-US" u="sng" dirty="0" err="1" smtClean="0"/>
              <a:t>Krylov</a:t>
            </a:r>
            <a:r>
              <a:rPr lang="en-US" dirty="0" smtClean="0"/>
              <a:t> space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4920496"/>
            <a:ext cx="3810000" cy="1785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CG sampler produces: </a:t>
            </a:r>
          </a:p>
          <a:p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y   ~ N(0, </a:t>
            </a:r>
            <a:r>
              <a:rPr lang="el-GR" dirty="0" smtClean="0"/>
              <a:t>Σ</a:t>
            </a:r>
            <a:r>
              <a:rPr lang="en-US" baseline="-25000" dirty="0" smtClean="0"/>
              <a:t>y</a:t>
            </a:r>
            <a:r>
              <a:rPr lang="en-US" dirty="0" smtClean="0"/>
              <a:t>      ≈ A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Ay ~ N(0, A</a:t>
            </a:r>
            <a:r>
              <a:rPr lang="el-GR" dirty="0" smtClean="0"/>
              <a:t>Σ</a:t>
            </a:r>
            <a:r>
              <a:rPr lang="en-US" baseline="-25000" dirty="0" err="1" smtClean="0"/>
              <a:t>y</a:t>
            </a:r>
            <a:r>
              <a:rPr lang="en-US" dirty="0" err="1" smtClean="0"/>
              <a:t>A</a:t>
            </a:r>
            <a:r>
              <a:rPr lang="en-US" dirty="0" smtClean="0"/>
              <a:t> ≈ A)</a:t>
            </a:r>
          </a:p>
          <a:p>
            <a:endParaRPr lang="en-US" sz="1000" dirty="0" smtClean="0"/>
          </a:p>
          <a:p>
            <a:r>
              <a:rPr lang="en-US" dirty="0" smtClean="0"/>
              <a:t>with accurate </a:t>
            </a:r>
            <a:r>
              <a:rPr lang="en-US" dirty="0" err="1" smtClean="0"/>
              <a:t>covariances</a:t>
            </a:r>
            <a:r>
              <a:rPr lang="en-US" dirty="0" smtClean="0"/>
              <a:t> in the same </a:t>
            </a:r>
          </a:p>
          <a:p>
            <a:r>
              <a:rPr lang="en-US" u="sng" dirty="0" smtClean="0"/>
              <a:t>k-dimensional </a:t>
            </a:r>
            <a:r>
              <a:rPr lang="en-US" u="sng" dirty="0" err="1" smtClean="0"/>
              <a:t>Krylov</a:t>
            </a:r>
            <a:r>
              <a:rPr lang="en-US" dirty="0" smtClean="0"/>
              <a:t>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4456</TotalTime>
  <Words>1957</Words>
  <Application>Microsoft Office PowerPoint</Application>
  <PresentationFormat>On-screen Show (4:3)</PresentationFormat>
  <Paragraphs>316</Paragraphs>
  <Slides>34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Equation</vt:lpstr>
      <vt:lpstr>Polynomial Accelerated Iterative Sampling of  Normal Distributions</vt:lpstr>
      <vt:lpstr>Acknowledgements</vt:lpstr>
      <vt:lpstr>The multivariate Gaussian distribution</vt:lpstr>
      <vt:lpstr>How to sample from a Gaussian N(µ,Σ)?</vt:lpstr>
      <vt:lpstr>The problem</vt:lpstr>
      <vt:lpstr>Some solutions</vt:lpstr>
      <vt:lpstr>Slide 7</vt:lpstr>
      <vt:lpstr>What’s the link to Ax=b?</vt:lpstr>
      <vt:lpstr>CG-Lanczos solver and sampler</vt:lpstr>
      <vt:lpstr>CG-Lanczos solver in finite precision</vt:lpstr>
      <vt:lpstr>Example: N(0,A) over a 1D domain</vt:lpstr>
      <vt:lpstr>Example: N(0,A) over a 1D domain</vt:lpstr>
      <vt:lpstr>Example: 104 Laplacian over a 2D domain</vt:lpstr>
      <vt:lpstr>Example: 104 Laplacian over a 2D domain</vt:lpstr>
      <vt:lpstr>Example: 104 Laplacian over a 2D domain</vt:lpstr>
      <vt:lpstr>How about an iterative sampler from  LARGE Gaussians  that is guaranteed to converge for arbitrary covariance or precision matrices? </vt:lpstr>
      <vt:lpstr>Gibbs: an iterative sampler</vt:lpstr>
      <vt:lpstr>Gibbs: an iterative sampler of N(0,A) and N(0, A-1 )</vt:lpstr>
      <vt:lpstr>Gauss-Siedel Linear Solve of Ax=b</vt:lpstr>
      <vt:lpstr>Theorem: A Gibbs sampler is a  Gauss Siedel linear solver</vt:lpstr>
      <vt:lpstr>Gauss Siedel is a Stationary Linear Solver</vt:lpstr>
      <vt:lpstr>Stationary Samplers from  Stationary Solvers</vt:lpstr>
      <vt:lpstr>How to sample   ck-1 ~ N(0, MT + N) ? </vt:lpstr>
      <vt:lpstr>Theorem:  Stat Linear Solver converges  iff  Stat Sampler converges </vt:lpstr>
      <vt:lpstr>Acceleration schemes for  stationary linear solvers can be used to accelerate stationary samplers</vt:lpstr>
      <vt:lpstr>Slide 26</vt:lpstr>
      <vt:lpstr>Slide 27</vt:lpstr>
      <vt:lpstr>Slide 28</vt:lpstr>
      <vt:lpstr>Slide 29</vt:lpstr>
      <vt:lpstr>Slide 30</vt:lpstr>
      <vt:lpstr>Slide 31</vt:lpstr>
      <vt:lpstr>One extremely effective sampler for LARGE Gaussians</vt:lpstr>
      <vt:lpstr>Conclusions</vt:lpstr>
      <vt:lpstr>Slide 34</vt:lpstr>
    </vt:vector>
  </TitlesOfParts>
  <Company>Montana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albert.parker</dc:creator>
  <cp:lastModifiedBy> </cp:lastModifiedBy>
  <cp:revision>241</cp:revision>
  <dcterms:created xsi:type="dcterms:W3CDTF">2009-10-12T19:51:17Z</dcterms:created>
  <dcterms:modified xsi:type="dcterms:W3CDTF">2011-07-19T13:34:57Z</dcterms:modified>
</cp:coreProperties>
</file>