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24" r:id="rId2"/>
    <p:sldId id="425" r:id="rId3"/>
    <p:sldId id="432" r:id="rId4"/>
    <p:sldId id="435" r:id="rId5"/>
    <p:sldId id="428" r:id="rId6"/>
    <p:sldId id="436" r:id="rId7"/>
    <p:sldId id="437" r:id="rId8"/>
    <p:sldId id="434" r:id="rId9"/>
    <p:sldId id="438" r:id="rId10"/>
    <p:sldId id="439" r:id="rId11"/>
    <p:sldId id="440" r:id="rId12"/>
    <p:sldId id="441" r:id="rId13"/>
    <p:sldId id="442" r:id="rId14"/>
  </p:sldIdLst>
  <p:sldSz cx="10287000" cy="6858000" type="35mm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B2B2B2"/>
    <a:srgbClr val="5F5F5F"/>
    <a:srgbClr val="C0C0C0"/>
    <a:srgbClr val="CC0000"/>
    <a:srgbClr val="EFA937"/>
    <a:srgbClr val="F8F8F8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87445" autoAdjust="0"/>
  </p:normalViewPr>
  <p:slideViewPr>
    <p:cSldViewPr snapToGrid="0">
      <p:cViewPr varScale="1">
        <p:scale>
          <a:sx n="93" d="100"/>
          <a:sy n="93" d="100"/>
        </p:scale>
        <p:origin x="-1278" y="-102"/>
      </p:cViewPr>
      <p:guideLst>
        <p:guide orient="horz" pos="493"/>
        <p:guide orient="horz" pos="917"/>
        <p:guide pos="360"/>
        <p:guide pos="6120"/>
        <p:guide pos="9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696913"/>
            <a:ext cx="522922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EE9226F-8FE9-41C2-B5E5-EAE8F6BF0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15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rench_languag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International_organization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3E0BFB-9CA1-42B1-BD90-6C9D47533C4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971655" y="8828729"/>
            <a:ext cx="3037146" cy="4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3" tIns="46587" rIns="93173" bIns="46587" anchor="b"/>
          <a:lstStyle/>
          <a:p>
            <a:pPr algn="r"/>
            <a:fld id="{1B2CAAB1-CE13-43A1-A348-C8B3B84977B8}" type="slidenum">
              <a:rPr lang="en-US" sz="1200" smtClean="0">
                <a:solidFill>
                  <a:prstClr val="black"/>
                </a:solidFill>
                <a:latin typeface="Arial" pitchFamily="34" charset="0"/>
              </a:rPr>
              <a:pPr algn="r"/>
              <a:t>10</a:t>
            </a:fld>
            <a:endParaRPr lang="en-US" sz="12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971655" y="8828729"/>
            <a:ext cx="3037146" cy="4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3" tIns="46587" rIns="93173" bIns="46587" anchor="b"/>
          <a:lstStyle/>
          <a:p>
            <a:pPr algn="r"/>
            <a:fld id="{1B2CAAB1-CE13-43A1-A348-C8B3B84977B8}" type="slidenum">
              <a:rPr lang="en-US" sz="1200" smtClean="0">
                <a:solidFill>
                  <a:prstClr val="black"/>
                </a:solidFill>
                <a:latin typeface="Arial" pitchFamily="34" charset="0"/>
              </a:rPr>
              <a:pPr algn="r"/>
              <a:t>11</a:t>
            </a:fld>
            <a:endParaRPr lang="en-US" sz="12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971655" y="8828729"/>
            <a:ext cx="3037146" cy="4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3" tIns="46587" rIns="93173" bIns="46587" anchor="b"/>
          <a:lstStyle/>
          <a:p>
            <a:pPr algn="r"/>
            <a:fld id="{1B2CAAB1-CE13-43A1-A348-C8B3B84977B8}" type="slidenum">
              <a:rPr lang="en-US" sz="1200" smtClean="0">
                <a:solidFill>
                  <a:prstClr val="black"/>
                </a:solidFill>
                <a:latin typeface="Arial" pitchFamily="34" charset="0"/>
              </a:rPr>
              <a:pPr algn="r"/>
              <a:t>12</a:t>
            </a:fld>
            <a:endParaRPr lang="en-US" sz="12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971655" y="8828729"/>
            <a:ext cx="3037146" cy="4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3" tIns="46587" rIns="93173" bIns="46587" anchor="b"/>
          <a:lstStyle/>
          <a:p>
            <a:pPr algn="r"/>
            <a:fld id="{1B2CAAB1-CE13-43A1-A348-C8B3B84977B8}" type="slidenum">
              <a:rPr lang="en-US" sz="1200" smtClean="0">
                <a:solidFill>
                  <a:prstClr val="black"/>
                </a:solidFill>
                <a:latin typeface="Arial" pitchFamily="34" charset="0"/>
              </a:rPr>
              <a:pPr algn="r"/>
              <a:t>13</a:t>
            </a:fld>
            <a:endParaRPr lang="en-US" sz="12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6A9BAC-5AA0-4E05-B822-85B88E413AE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6A9BAC-5AA0-4E05-B822-85B88E413AE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971655" y="8828729"/>
            <a:ext cx="3037146" cy="4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3" tIns="46587" rIns="93173" bIns="46587" anchor="b"/>
          <a:lstStyle/>
          <a:p>
            <a:pPr algn="r"/>
            <a:fld id="{1B2CAAB1-CE13-43A1-A348-C8B3B84977B8}" type="slidenum">
              <a:rPr lang="en-US" sz="1200" smtClean="0">
                <a:solidFill>
                  <a:prstClr val="black"/>
                </a:solidFill>
                <a:latin typeface="Arial" pitchFamily="34" charset="0"/>
              </a:rPr>
              <a:pPr algn="r"/>
              <a:t>4</a:t>
            </a:fld>
            <a:endParaRPr lang="en-US" sz="12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971655" y="8828729"/>
            <a:ext cx="3037146" cy="4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3" tIns="46587" rIns="93173" bIns="46587" anchor="b"/>
          <a:lstStyle/>
          <a:p>
            <a:pPr algn="r"/>
            <a:fld id="{1B2CAAB1-CE13-43A1-A348-C8B3B84977B8}" type="slidenum">
              <a:rPr lang="en-US" sz="1200" smtClean="0">
                <a:solidFill>
                  <a:prstClr val="black"/>
                </a:solidFill>
                <a:latin typeface="Arial" pitchFamily="34" charset="0"/>
              </a:rPr>
              <a:pPr algn="r"/>
              <a:t>5</a:t>
            </a:fld>
            <a:endParaRPr lang="en-US" sz="12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971655" y="8828729"/>
            <a:ext cx="3037146" cy="4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3" tIns="46587" rIns="93173" bIns="46587" anchor="b"/>
          <a:lstStyle/>
          <a:p>
            <a:pPr algn="r"/>
            <a:fld id="{1B2CAAB1-CE13-43A1-A348-C8B3B84977B8}" type="slidenum">
              <a:rPr lang="en-US" sz="1200" smtClean="0">
                <a:solidFill>
                  <a:prstClr val="black"/>
                </a:solidFill>
                <a:latin typeface="Arial" pitchFamily="34" charset="0"/>
              </a:rPr>
              <a:pPr algn="r"/>
              <a:t>6</a:t>
            </a:fld>
            <a:endParaRPr lang="en-US" sz="12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971655" y="8828729"/>
            <a:ext cx="3037146" cy="4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3" tIns="46587" rIns="93173" bIns="46587" anchor="b"/>
          <a:lstStyle/>
          <a:p>
            <a:pPr algn="r"/>
            <a:fld id="{1B2CAAB1-CE13-43A1-A348-C8B3B84977B8}" type="slidenum">
              <a:rPr lang="en-US" sz="1200" smtClean="0">
                <a:solidFill>
                  <a:prstClr val="black"/>
                </a:solidFill>
                <a:latin typeface="Arial" pitchFamily="34" charset="0"/>
              </a:rPr>
              <a:pPr algn="r"/>
              <a:t>7</a:t>
            </a:fld>
            <a:endParaRPr lang="en-US" sz="12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From wiki:</a:t>
            </a:r>
            <a:r>
              <a:rPr lang="en-US" baseline="0" dirty="0" smtClean="0"/>
              <a:t> </a:t>
            </a:r>
            <a:r>
              <a:rPr lang="en-US" dirty="0" smtClean="0"/>
              <a:t>The </a:t>
            </a:r>
            <a:r>
              <a:rPr lang="en-US" b="1" dirty="0" err="1" smtClean="0"/>
              <a:t>Organisation</a:t>
            </a:r>
            <a:r>
              <a:rPr lang="en-US" b="1" dirty="0" smtClean="0"/>
              <a:t> for Economic Co-operation and Development</a:t>
            </a:r>
            <a:r>
              <a:rPr lang="en-US" dirty="0" smtClean="0"/>
              <a:t> (</a:t>
            </a:r>
            <a:r>
              <a:rPr lang="en-US" b="1" dirty="0" smtClean="0"/>
              <a:t>OECD</a:t>
            </a:r>
            <a:r>
              <a:rPr lang="en-US" dirty="0" smtClean="0"/>
              <a:t>) (</a:t>
            </a:r>
            <a:r>
              <a:rPr lang="en-US" dirty="0" smtClean="0">
                <a:hlinkClick r:id="rId3" tooltip="French language"/>
              </a:rPr>
              <a:t>French</a:t>
            </a:r>
            <a:r>
              <a:rPr lang="en-US" dirty="0" smtClean="0"/>
              <a:t>: </a:t>
            </a:r>
            <a:r>
              <a:rPr lang="en-US" i="1" dirty="0" err="1" smtClean="0"/>
              <a:t>Organisation</a:t>
            </a:r>
            <a:r>
              <a:rPr lang="en-US" i="1" dirty="0" smtClean="0"/>
              <a:t> de </a:t>
            </a:r>
            <a:r>
              <a:rPr lang="en-US" i="1" dirty="0" err="1" smtClean="0"/>
              <a:t>coopération</a:t>
            </a:r>
            <a:r>
              <a:rPr lang="en-US" i="1" dirty="0" smtClean="0"/>
              <a:t> et de </a:t>
            </a:r>
            <a:r>
              <a:rPr lang="en-US" i="1" dirty="0" err="1" smtClean="0"/>
              <a:t>développement</a:t>
            </a:r>
            <a:r>
              <a:rPr lang="en-US" i="1" dirty="0" smtClean="0"/>
              <a:t> </a:t>
            </a:r>
            <a:r>
              <a:rPr lang="en-US" i="1" dirty="0" err="1" smtClean="0"/>
              <a:t>économiques</a:t>
            </a:r>
            <a:r>
              <a:rPr lang="en-US" dirty="0" smtClean="0"/>
              <a:t>, </a:t>
            </a:r>
            <a:r>
              <a:rPr lang="en-US" b="1" dirty="0" err="1" smtClean="0"/>
              <a:t>OCDE</a:t>
            </a:r>
            <a:r>
              <a:rPr lang="en-US" dirty="0" smtClean="0"/>
              <a:t>) is an </a:t>
            </a:r>
            <a:r>
              <a:rPr lang="en-US" dirty="0" smtClean="0">
                <a:hlinkClick r:id="rId4" tooltip="International organization"/>
              </a:rPr>
              <a:t>international economic </a:t>
            </a:r>
            <a:r>
              <a:rPr lang="en-US" dirty="0" err="1" smtClean="0">
                <a:hlinkClick r:id="rId4" tooltip="International organization"/>
              </a:rPr>
              <a:t>organisation</a:t>
            </a:r>
            <a:r>
              <a:rPr lang="en-US" dirty="0" smtClean="0"/>
              <a:t> of 34 countries founded in 1961 to stimulate economic progress and world trade.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6A9BAC-5AA0-4E05-B822-85B88E413AE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971655" y="8828729"/>
            <a:ext cx="3037146" cy="4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3" tIns="46587" rIns="93173" bIns="46587" anchor="b"/>
          <a:lstStyle/>
          <a:p>
            <a:pPr algn="r"/>
            <a:fld id="{1B2CAAB1-CE13-43A1-A348-C8B3B84977B8}" type="slidenum">
              <a:rPr lang="en-US" sz="1200" smtClean="0">
                <a:solidFill>
                  <a:prstClr val="black"/>
                </a:solidFill>
                <a:latin typeface="Arial" pitchFamily="34" charset="0"/>
              </a:rPr>
              <a:pPr algn="r"/>
              <a:t>9</a:t>
            </a:fld>
            <a:endParaRPr lang="en-US" sz="12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4A4A4"/>
            </a:gs>
            <a:gs pos="50000">
              <a:srgbClr val="FFFFFF"/>
            </a:gs>
            <a:gs pos="100000">
              <a:srgbClr val="A4A4A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559550"/>
            <a:ext cx="10287000" cy="20796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8" descr="BottomBar-Gray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575425"/>
            <a:ext cx="102870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9525"/>
            <a:ext cx="10287000" cy="6877050"/>
            <a:chOff x="0" y="0"/>
            <a:chExt cx="6480" cy="4332"/>
          </a:xfrm>
        </p:grpSpPr>
        <p:pic>
          <p:nvPicPr>
            <p:cNvPr id="2054" name="Picture 2" descr="TopCellsGra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60" y="97"/>
              <a:ext cx="3520" cy="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776" cy="6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" name="Rectangle 4"/>
            <p:cNvSpPr>
              <a:spLocks noChangeArrowheads="1"/>
            </p:cNvSpPr>
            <p:nvPr/>
          </p:nvSpPr>
          <p:spPr bwMode="auto">
            <a:xfrm>
              <a:off x="755" y="917"/>
              <a:ext cx="5725" cy="340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A4A4A4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" name="Line 5"/>
            <p:cNvSpPr>
              <a:spLocks noChangeShapeType="1"/>
            </p:cNvSpPr>
            <p:nvPr/>
          </p:nvSpPr>
          <p:spPr bwMode="auto">
            <a:xfrm>
              <a:off x="752" y="3368"/>
              <a:ext cx="5728" cy="0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Rectangle 8"/>
            <p:cNvSpPr>
              <a:spLocks noChangeArrowheads="1"/>
            </p:cNvSpPr>
            <p:nvPr/>
          </p:nvSpPr>
          <p:spPr bwMode="auto">
            <a:xfrm>
              <a:off x="551" y="492"/>
              <a:ext cx="150" cy="150"/>
            </a:xfrm>
            <a:prstGeom prst="rect">
              <a:avLst/>
            </a:prstGeom>
            <a:solidFill>
              <a:srgbClr val="D5030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Text Box 9"/>
            <p:cNvSpPr txBox="1">
              <a:spLocks noChangeArrowheads="1"/>
            </p:cNvSpPr>
            <p:nvPr/>
          </p:nvSpPr>
          <p:spPr bwMode="auto">
            <a:xfrm>
              <a:off x="676" y="517"/>
              <a:ext cx="365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>
                  <a:solidFill>
                    <a:srgbClr val="D50303"/>
                  </a:solidFill>
                </a:rPr>
                <a:t>Center for </a:t>
              </a:r>
              <a:r>
                <a:rPr lang="en-US" sz="2600" dirty="0" err="1">
                  <a:solidFill>
                    <a:srgbClr val="D50303"/>
                  </a:solidFill>
                </a:rPr>
                <a:t>Biofilm</a:t>
              </a:r>
              <a:r>
                <a:rPr lang="en-US" sz="2600" dirty="0">
                  <a:solidFill>
                    <a:srgbClr val="D50303"/>
                  </a:solidFill>
                </a:rPr>
                <a:t> Engineering</a:t>
              </a:r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755" y="858"/>
              <a:ext cx="5725" cy="5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61" name="Picture 14" descr="SideCells-Gra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730"/>
              <a:ext cx="755" cy="3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2" name="Rectangle 13"/>
            <p:cNvSpPr>
              <a:spLocks noChangeArrowheads="1"/>
            </p:cNvSpPr>
            <p:nvPr/>
          </p:nvSpPr>
          <p:spPr bwMode="auto">
            <a:xfrm>
              <a:off x="0" y="4201"/>
              <a:ext cx="6480" cy="131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6480" cy="131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64" name="Picture 16" descr="msuhoriz_4-CBEpp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1" y="145"/>
              <a:ext cx="1296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1332426" y="5626778"/>
            <a:ext cx="8305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0" dirty="0" smtClean="0">
                <a:solidFill>
                  <a:srgbClr val="003366"/>
                </a:solidFill>
              </a:rPr>
              <a:t>Al Parker, </a:t>
            </a:r>
            <a:r>
              <a:rPr lang="en-US" sz="2600" b="0" dirty="0" err="1" smtClean="0">
                <a:solidFill>
                  <a:srgbClr val="003366"/>
                </a:solidFill>
              </a:rPr>
              <a:t>CBE</a:t>
            </a:r>
            <a:endParaRPr lang="en-US" sz="2600" b="0" dirty="0" smtClean="0">
              <a:solidFill>
                <a:srgbClr val="003366"/>
              </a:solidFill>
            </a:endParaRPr>
          </a:p>
        </p:txBody>
      </p:sp>
      <p:sp>
        <p:nvSpPr>
          <p:cNvPr id="2052" name="Text Box 18"/>
          <p:cNvSpPr txBox="1">
            <a:spLocks noChangeArrowheads="1"/>
          </p:cNvSpPr>
          <p:nvPr/>
        </p:nvSpPr>
        <p:spPr bwMode="auto">
          <a:xfrm>
            <a:off x="1409700" y="2027375"/>
            <a:ext cx="833913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smtClean="0"/>
              <a:t>A quick summary of:</a:t>
            </a:r>
          </a:p>
          <a:p>
            <a:r>
              <a:rPr lang="en-US" sz="3200" dirty="0" smtClean="0"/>
              <a:t>EPA’s Technical </a:t>
            </a:r>
            <a:r>
              <a:rPr lang="en-US" sz="3200" dirty="0"/>
              <a:t>Laboratory Workshop: Antimicrobial Efficacy Test Methods and Activities February 18-19, 2014</a:t>
            </a:r>
          </a:p>
        </p:txBody>
      </p:sp>
      <p:sp>
        <p:nvSpPr>
          <p:cNvPr id="2053" name="Text Box 19"/>
          <p:cNvSpPr txBox="1">
            <a:spLocks noChangeArrowheads="1"/>
          </p:cNvSpPr>
          <p:nvPr/>
        </p:nvSpPr>
        <p:spPr bwMode="auto">
          <a:xfrm>
            <a:off x="8609013" y="6657975"/>
            <a:ext cx="16494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</a:rPr>
              <a:t>March 6, 2014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192088"/>
            <a:ext cx="10287000" cy="66609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10287000" cy="20796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70843" y="1780182"/>
            <a:ext cx="26751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Proposed biofilm test method:</a:t>
            </a:r>
          </a:p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Single Tube Method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195" y="943583"/>
            <a:ext cx="7081736" cy="54766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2999" y="276595"/>
            <a:ext cx="100950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3366"/>
                </a:solidFill>
              </a:rPr>
              <a:t>A Biofilm claim for surface disinfectants???!!!!</a:t>
            </a:r>
            <a:endParaRPr lang="en-US" sz="2800" b="1" dirty="0" smtClean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9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192088"/>
            <a:ext cx="10287000" cy="66609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10287000" cy="20796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79013" y="1780182"/>
            <a:ext cx="30690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Proposed testing requirements:</a:t>
            </a:r>
          </a:p>
          <a:p>
            <a:pPr algn="ctr"/>
            <a:endParaRPr lang="en-US" sz="1800" dirty="0" smtClean="0"/>
          </a:p>
          <a:p>
            <a:pPr marL="457200" indent="-457200"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2 orgs</a:t>
            </a:r>
          </a:p>
          <a:p>
            <a:pPr marL="457200" indent="-457200"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3 tests/org</a:t>
            </a:r>
          </a:p>
          <a:p>
            <a:pPr marL="457200" indent="-457200"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3-5 reps/test/org</a:t>
            </a:r>
          </a:p>
          <a:p>
            <a:pPr marL="457200" indent="-457200">
              <a:buAutoNum type="arabicPeriod"/>
            </a:pPr>
            <a:r>
              <a:rPr lang="en-US" sz="1800" dirty="0" err="1" smtClean="0">
                <a:solidFill>
                  <a:srgbClr val="FF0000"/>
                </a:solidFill>
              </a:rPr>
              <a:t>LR</a:t>
            </a:r>
            <a:r>
              <a:rPr lang="en-US" sz="1800" dirty="0" smtClean="0">
                <a:solidFill>
                  <a:srgbClr val="FF0000"/>
                </a:solidFill>
              </a:rPr>
              <a:t> &gt; 5 per test</a:t>
            </a:r>
            <a:endParaRPr lang="en-US" dirty="0" smtClean="0"/>
          </a:p>
          <a:p>
            <a:pPr marL="457200" indent="-457200" algn="ctr">
              <a:buAutoNum type="arabicPeriod"/>
            </a:pPr>
            <a:endParaRPr lang="en-US" dirty="0" smtClean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2999" y="276595"/>
            <a:ext cx="100950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3366"/>
                </a:solidFill>
              </a:rPr>
              <a:t>A Biofilm claim for surface disinfectants???!!!!</a:t>
            </a:r>
            <a:endParaRPr lang="en-US" sz="2800" b="1" dirty="0" smtClean="0">
              <a:solidFill>
                <a:srgbClr val="003366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95" y="963038"/>
            <a:ext cx="6969664" cy="5447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62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192088"/>
            <a:ext cx="10287000" cy="66609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10287000" cy="20796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2999" y="276595"/>
            <a:ext cx="100950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3366"/>
                </a:solidFill>
              </a:rPr>
              <a:t>A Biofilm claim for surface disinfectants???!!!!</a:t>
            </a:r>
            <a:endParaRPr lang="en-US" sz="2800" b="1" dirty="0" smtClean="0">
              <a:solidFill>
                <a:srgbClr val="003366"/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16351" t="11467" r="18240" b="6401"/>
          <a:stretch/>
        </p:blipFill>
        <p:spPr bwMode="auto">
          <a:xfrm>
            <a:off x="1527284" y="933855"/>
            <a:ext cx="7013641" cy="5515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886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192088"/>
            <a:ext cx="10287000" cy="79004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91911" y="334963"/>
            <a:ext cx="99455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3366"/>
                </a:solidFill>
              </a:rPr>
              <a:t>CBE</a:t>
            </a:r>
            <a:r>
              <a:rPr lang="en-US" sz="2800" dirty="0" smtClean="0">
                <a:solidFill>
                  <a:srgbClr val="003366"/>
                </a:solidFill>
              </a:rPr>
              <a:t> opportunities </a:t>
            </a:r>
            <a:r>
              <a:rPr lang="en-US" sz="2800" b="1" dirty="0" smtClean="0">
                <a:solidFill>
                  <a:srgbClr val="003366"/>
                </a:solidFill>
              </a:rPr>
              <a:t>ahead:</a:t>
            </a:r>
            <a:endParaRPr lang="en-US" sz="2800" b="1" dirty="0" smtClean="0">
              <a:solidFill>
                <a:srgbClr val="003366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76330" y="1158412"/>
            <a:ext cx="9506971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kumimoji="1" lang="en-US" sz="2000" b="0" dirty="0" smtClean="0">
                <a:solidFill>
                  <a:srgbClr val="000000"/>
                </a:solidFill>
              </a:rPr>
              <a:t> New contract in place with EPA as of February, 2014</a:t>
            </a:r>
          </a:p>
          <a:p>
            <a:pPr algn="l"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kumimoji="1" lang="en-US" sz="2000" b="0" dirty="0">
                <a:solidFill>
                  <a:srgbClr val="000000"/>
                </a:solidFill>
              </a:rPr>
              <a:t> </a:t>
            </a:r>
            <a:r>
              <a:rPr kumimoji="1" lang="en-US" sz="2000" b="0" dirty="0" smtClean="0">
                <a:solidFill>
                  <a:srgbClr val="000000"/>
                </a:solidFill>
              </a:rPr>
              <a:t>Optimize CDC reactor and Single Tube Method for </a:t>
            </a:r>
            <a:r>
              <a:rPr kumimoji="1" lang="en-US" sz="2000" b="0" i="1" dirty="0" smtClean="0">
                <a:solidFill>
                  <a:srgbClr val="000000"/>
                </a:solidFill>
              </a:rPr>
              <a:t>S. </a:t>
            </a:r>
            <a:r>
              <a:rPr kumimoji="1" lang="en-US" sz="2000" b="0" i="1" dirty="0" err="1" smtClean="0">
                <a:solidFill>
                  <a:srgbClr val="000000"/>
                </a:solidFill>
              </a:rPr>
              <a:t>aureus</a:t>
            </a:r>
            <a:endParaRPr kumimoji="1" lang="en-US" sz="2000" b="0" dirty="0" smtClean="0">
              <a:solidFill>
                <a:srgbClr val="000000"/>
              </a:solidFill>
            </a:endParaRPr>
          </a:p>
          <a:p>
            <a:pPr algn="l"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kumimoji="1" lang="en-US" sz="2000" b="0" dirty="0" smtClean="0">
                <a:solidFill>
                  <a:srgbClr val="000000"/>
                </a:solidFill>
              </a:rPr>
              <a:t> </a:t>
            </a:r>
            <a:r>
              <a:rPr kumimoji="1" lang="en-US" sz="2000" b="0" dirty="0" smtClean="0">
                <a:solidFill>
                  <a:srgbClr val="000000"/>
                </a:solidFill>
              </a:rPr>
              <a:t>Standardize with ASTM EPA’s proposed changes to CDC and Single Tube Methods </a:t>
            </a:r>
            <a:endParaRPr kumimoji="1" lang="en-US" sz="2000" b="0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kumimoji="1" lang="en-US" sz="2000" b="0" dirty="0" smtClean="0">
                <a:solidFill>
                  <a:srgbClr val="000000"/>
                </a:solidFill>
              </a:rPr>
              <a:t> </a:t>
            </a:r>
            <a:r>
              <a:rPr kumimoji="1" lang="en-US" sz="2000" b="0" dirty="0" smtClean="0">
                <a:solidFill>
                  <a:srgbClr val="000000"/>
                </a:solidFill>
              </a:rPr>
              <a:t>Assist </a:t>
            </a:r>
            <a:r>
              <a:rPr kumimoji="1" lang="en-US" sz="2000" b="0" dirty="0">
                <a:solidFill>
                  <a:srgbClr val="000000"/>
                </a:solidFill>
              </a:rPr>
              <a:t>with implementation and statistical analysis of future multi-lab studies of proposed </a:t>
            </a:r>
            <a:r>
              <a:rPr kumimoji="1" lang="en-US" sz="2000" b="0" dirty="0" smtClean="0">
                <a:solidFill>
                  <a:srgbClr val="000000"/>
                </a:solidFill>
              </a:rPr>
              <a:t>new </a:t>
            </a:r>
            <a:r>
              <a:rPr kumimoji="1" lang="en-US" sz="2000" b="0" dirty="0">
                <a:solidFill>
                  <a:srgbClr val="000000"/>
                </a:solidFill>
              </a:rPr>
              <a:t>regulatory </a:t>
            </a:r>
            <a:r>
              <a:rPr kumimoji="1" lang="en-US" sz="2000" b="0" dirty="0" smtClean="0">
                <a:solidFill>
                  <a:srgbClr val="000000"/>
                </a:solidFill>
              </a:rPr>
              <a:t>methods for:</a:t>
            </a:r>
          </a:p>
          <a:p>
            <a:pPr marL="800100" lvl="1" indent="-342900">
              <a:spcBef>
                <a:spcPct val="500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kumimoji="1" lang="en-US" sz="1800" b="0" dirty="0" err="1" smtClean="0">
                <a:solidFill>
                  <a:srgbClr val="000000"/>
                </a:solidFill>
              </a:rPr>
              <a:t>tuberculocides</a:t>
            </a:r>
            <a:endParaRPr kumimoji="1" lang="en-US" sz="1800" b="0" dirty="0" smtClean="0">
              <a:solidFill>
                <a:srgbClr val="000000"/>
              </a:solidFill>
            </a:endParaRPr>
          </a:p>
          <a:p>
            <a:pPr marL="800100" lvl="1" indent="-342900">
              <a:spcBef>
                <a:spcPct val="500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kumimoji="1" lang="en-US" sz="1800" b="0" i="1" dirty="0" smtClean="0">
                <a:solidFill>
                  <a:srgbClr val="000000"/>
                </a:solidFill>
              </a:rPr>
              <a:t>C. </a:t>
            </a:r>
            <a:r>
              <a:rPr kumimoji="1" lang="en-US" sz="1800" b="0" i="1" dirty="0" err="1" smtClean="0">
                <a:solidFill>
                  <a:srgbClr val="000000"/>
                </a:solidFill>
              </a:rPr>
              <a:t>difficil</a:t>
            </a:r>
            <a:r>
              <a:rPr kumimoji="1" lang="en-US" sz="1800" b="0" dirty="0" smtClean="0">
                <a:solidFill>
                  <a:srgbClr val="000000"/>
                </a:solidFill>
              </a:rPr>
              <a:t> </a:t>
            </a:r>
            <a:r>
              <a:rPr kumimoji="1" lang="en-US" sz="1800" b="0" dirty="0" err="1" smtClean="0">
                <a:solidFill>
                  <a:srgbClr val="000000"/>
                </a:solidFill>
              </a:rPr>
              <a:t>sporicides</a:t>
            </a:r>
            <a:endParaRPr kumimoji="1" lang="en-US" sz="1800" b="0" dirty="0" smtClean="0">
              <a:solidFill>
                <a:srgbClr val="000000"/>
              </a:solidFill>
            </a:endParaRPr>
          </a:p>
          <a:p>
            <a:pPr marL="800100" lvl="1" indent="-342900">
              <a:spcBef>
                <a:spcPct val="500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kumimoji="1" lang="en-US" sz="1800" b="0" dirty="0">
                <a:solidFill>
                  <a:srgbClr val="000000"/>
                </a:solidFill>
              </a:rPr>
              <a:t>f</a:t>
            </a:r>
            <a:r>
              <a:rPr kumimoji="1" lang="en-US" sz="1800" b="0" dirty="0" smtClean="0">
                <a:solidFill>
                  <a:srgbClr val="000000"/>
                </a:solidFill>
              </a:rPr>
              <a:t>ungicides</a:t>
            </a:r>
          </a:p>
          <a:p>
            <a:pPr marL="800100" lvl="1" indent="-342900">
              <a:spcBef>
                <a:spcPct val="500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kumimoji="1" lang="en-US" sz="1800" b="0" dirty="0" err="1">
                <a:solidFill>
                  <a:srgbClr val="000000"/>
                </a:solidFill>
              </a:rPr>
              <a:t>v</a:t>
            </a:r>
            <a:r>
              <a:rPr kumimoji="1" lang="en-US" sz="1800" b="0" dirty="0" err="1" smtClean="0">
                <a:solidFill>
                  <a:srgbClr val="000000"/>
                </a:solidFill>
              </a:rPr>
              <a:t>irucides</a:t>
            </a:r>
            <a:endParaRPr kumimoji="1" lang="en-US" sz="1800" b="0" dirty="0" smtClean="0">
              <a:solidFill>
                <a:srgbClr val="000000"/>
              </a:solidFill>
            </a:endParaRPr>
          </a:p>
          <a:p>
            <a:pPr marL="800100" lvl="1" indent="-342900">
              <a:spcBef>
                <a:spcPct val="500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kumimoji="1" lang="en-US" sz="1800" b="0" dirty="0">
                <a:solidFill>
                  <a:srgbClr val="000000"/>
                </a:solidFill>
              </a:rPr>
              <a:t>a</a:t>
            </a:r>
            <a:r>
              <a:rPr kumimoji="1" lang="en-US" sz="1800" b="0" dirty="0" smtClean="0">
                <a:solidFill>
                  <a:srgbClr val="000000"/>
                </a:solidFill>
              </a:rPr>
              <a:t>nti-microbial </a:t>
            </a:r>
            <a:r>
              <a:rPr kumimoji="1" lang="en-US" sz="1800" b="0" dirty="0" err="1" smtClean="0">
                <a:solidFill>
                  <a:srgbClr val="000000"/>
                </a:solidFill>
              </a:rPr>
              <a:t>towelettes</a:t>
            </a:r>
            <a:r>
              <a:rPr kumimoji="1" lang="en-US" sz="1800" b="0" dirty="0" smtClean="0">
                <a:solidFill>
                  <a:srgbClr val="000000"/>
                </a:solidFill>
              </a:rPr>
              <a:t> </a:t>
            </a:r>
            <a:r>
              <a:rPr kumimoji="1" lang="en-US" sz="2000" b="0" dirty="0" smtClean="0">
                <a:solidFill>
                  <a:srgbClr val="000000"/>
                </a:solidFill>
              </a:rPr>
              <a:t>   </a:t>
            </a:r>
            <a:endParaRPr kumimoji="1" lang="en-US" sz="2000" b="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kumimoji="1" lang="en-US" sz="2000" b="0" dirty="0">
                <a:solidFill>
                  <a:srgbClr val="000000"/>
                </a:solidFill>
              </a:rPr>
              <a:t> Statistically assess performance standards (numbers of replicates and </a:t>
            </a:r>
            <a:r>
              <a:rPr kumimoji="1" lang="en-US" sz="2000" b="0" dirty="0" err="1">
                <a:solidFill>
                  <a:srgbClr val="000000"/>
                </a:solidFill>
              </a:rPr>
              <a:t>LR</a:t>
            </a:r>
            <a:r>
              <a:rPr kumimoji="1" lang="en-US" sz="2000" b="0" dirty="0">
                <a:solidFill>
                  <a:srgbClr val="000000"/>
                </a:solidFill>
              </a:rPr>
              <a:t> requirements) for proposed methods 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10287000" cy="20796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4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192088"/>
            <a:ext cx="10287000" cy="81958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36563" y="257139"/>
            <a:ext cx="9461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3366"/>
                </a:solidFill>
              </a:rPr>
              <a:t>Venue</a:t>
            </a:r>
            <a:r>
              <a:rPr lang="en-US" sz="3600" dirty="0" smtClean="0">
                <a:solidFill>
                  <a:srgbClr val="003366"/>
                </a:solidFill>
              </a:rPr>
              <a:t>:</a:t>
            </a:r>
            <a:endParaRPr lang="en-US" sz="3600" dirty="0">
              <a:solidFill>
                <a:srgbClr val="003366"/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10287000" cy="20796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3234" y="1118682"/>
            <a:ext cx="7568120" cy="5262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878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192088"/>
            <a:ext cx="10287000" cy="6931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36563" y="334963"/>
            <a:ext cx="9461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3366"/>
                </a:solidFill>
              </a:rPr>
              <a:t>Hosted by EPA &amp; </a:t>
            </a:r>
            <a:r>
              <a:rPr lang="en-US" dirty="0" err="1" smtClean="0">
                <a:solidFill>
                  <a:srgbClr val="003366"/>
                </a:solidFill>
              </a:rPr>
              <a:t>CSPA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10287000" cy="20796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0587" y="1225685"/>
            <a:ext cx="8472792" cy="48346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079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192088"/>
            <a:ext cx="10287000" cy="66609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52999" y="276595"/>
            <a:ext cx="100950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3366"/>
                </a:solidFill>
              </a:rPr>
              <a:t>Goal: Provide Update on EPA’s test program</a:t>
            </a:r>
            <a:endParaRPr lang="en-US" sz="2800" b="1" dirty="0" smtClean="0">
              <a:solidFill>
                <a:srgbClr val="003366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10287000" cy="20796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b="1" dirty="0" smtClean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39694" y="867911"/>
            <a:ext cx="7597302" cy="56690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68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192088"/>
            <a:ext cx="10287000" cy="66609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52999" y="276595"/>
            <a:ext cx="100950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3366"/>
                </a:solidFill>
              </a:rPr>
              <a:t>Current EPA methods for product registration </a:t>
            </a:r>
            <a:endParaRPr lang="en-US" sz="2800" b="1" dirty="0" smtClean="0">
              <a:solidFill>
                <a:srgbClr val="003366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10287000" cy="20796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b="1" dirty="0" smtClean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12" t="5600" r="17599" b="5600"/>
          <a:stretch/>
        </p:blipFill>
        <p:spPr bwMode="auto">
          <a:xfrm>
            <a:off x="340467" y="858182"/>
            <a:ext cx="6877455" cy="57079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79419" y="1322966"/>
            <a:ext cx="23151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Current EPA</a:t>
            </a:r>
          </a:p>
          <a:p>
            <a:pPr algn="ctr"/>
            <a:r>
              <a:rPr lang="en-US" dirty="0"/>
              <a:t>w</a:t>
            </a:r>
            <a:r>
              <a:rPr lang="en-US" dirty="0" smtClean="0"/>
              <a:t>ork-horse</a:t>
            </a:r>
          </a:p>
          <a:p>
            <a:pPr algn="ctr"/>
            <a:r>
              <a:rPr lang="en-US" dirty="0" smtClean="0"/>
              <a:t>is the </a:t>
            </a:r>
          </a:p>
          <a:p>
            <a:pPr algn="ctr"/>
            <a:endParaRPr lang="en-US" dirty="0" smtClean="0"/>
          </a:p>
          <a:p>
            <a:pPr algn="ctr"/>
            <a:r>
              <a:rPr lang="en-US" u="sng" dirty="0" smtClean="0"/>
              <a:t>semi-quantitative</a:t>
            </a:r>
          </a:p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use-dilution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method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192088"/>
            <a:ext cx="10287000" cy="66609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10287000" cy="20796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50235" y="1371606"/>
            <a:ext cx="23151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Current EPA</a:t>
            </a:r>
          </a:p>
          <a:p>
            <a:pPr algn="ctr"/>
            <a:r>
              <a:rPr lang="en-US" dirty="0"/>
              <a:t>w</a:t>
            </a:r>
            <a:r>
              <a:rPr lang="en-US" dirty="0" smtClean="0"/>
              <a:t>ork-horse</a:t>
            </a:r>
          </a:p>
          <a:p>
            <a:pPr algn="ctr"/>
            <a:r>
              <a:rPr lang="en-US" dirty="0" smtClean="0"/>
              <a:t>is the </a:t>
            </a:r>
          </a:p>
          <a:p>
            <a:pPr algn="ctr"/>
            <a:endParaRPr lang="en-US" dirty="0" smtClean="0"/>
          </a:p>
          <a:p>
            <a:pPr algn="ctr"/>
            <a:r>
              <a:rPr lang="en-US" u="sng" dirty="0" smtClean="0"/>
              <a:t>semi-quantitative</a:t>
            </a:r>
          </a:p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use-dilution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method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263" y="916551"/>
            <a:ext cx="7580493" cy="557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999" y="276595"/>
            <a:ext cx="100950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3366"/>
                </a:solidFill>
              </a:rPr>
              <a:t>Current EPA methods for product registration </a:t>
            </a:r>
            <a:endParaRPr lang="en-US" sz="2800" b="1" dirty="0" smtClean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192088"/>
            <a:ext cx="10287000" cy="66609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52999" y="276595"/>
            <a:ext cx="100950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3366"/>
                </a:solidFill>
              </a:rPr>
              <a:t>New method for EPA registration</a:t>
            </a:r>
            <a:endParaRPr lang="en-US" sz="2800" b="1" dirty="0" smtClean="0">
              <a:solidFill>
                <a:srgbClr val="003366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10287000" cy="20796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11323" y="1322966"/>
            <a:ext cx="23151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Proposed new EPA</a:t>
            </a:r>
          </a:p>
          <a:p>
            <a:pPr algn="ctr"/>
            <a:r>
              <a:rPr lang="en-US" dirty="0"/>
              <a:t>w</a:t>
            </a:r>
            <a:r>
              <a:rPr lang="en-US" dirty="0" smtClean="0"/>
              <a:t>ork-horse</a:t>
            </a:r>
          </a:p>
          <a:p>
            <a:pPr algn="ctr"/>
            <a:r>
              <a:rPr lang="en-US" dirty="0" smtClean="0"/>
              <a:t>is the </a:t>
            </a:r>
          </a:p>
          <a:p>
            <a:pPr algn="ctr"/>
            <a:endParaRPr lang="en-US" dirty="0" smtClean="0"/>
          </a:p>
          <a:p>
            <a:pPr algn="ctr"/>
            <a:r>
              <a:rPr lang="en-US" u="sng" dirty="0" smtClean="0"/>
              <a:t>quantitative</a:t>
            </a:r>
          </a:p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OECD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945735"/>
            <a:ext cx="7470843" cy="55426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527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192088"/>
            <a:ext cx="10287000" cy="74176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10287000" cy="20796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1194" y="1108928"/>
            <a:ext cx="80642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OECD Method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0" dirty="0"/>
              <a:t>Bactericidal – ongoing </a:t>
            </a:r>
            <a:r>
              <a:rPr lang="en-US" b="0" dirty="0" smtClean="0"/>
              <a:t>efforts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0" dirty="0" err="1" smtClean="0"/>
              <a:t>Mycobactericidal</a:t>
            </a:r>
            <a:r>
              <a:rPr lang="en-US" b="0" dirty="0" smtClean="0"/>
              <a:t> </a:t>
            </a:r>
            <a:r>
              <a:rPr lang="en-US" b="0" dirty="0"/>
              <a:t>– collaborative study results </a:t>
            </a:r>
            <a:endParaRPr lang="en-US" b="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0" dirty="0" err="1" smtClean="0"/>
              <a:t>Virucidal</a:t>
            </a:r>
            <a:r>
              <a:rPr lang="en-US" b="0" dirty="0" smtClean="0"/>
              <a:t> </a:t>
            </a:r>
            <a:r>
              <a:rPr lang="en-US" b="0" dirty="0"/>
              <a:t>– ongoing efforts and plans for a collaborative study </a:t>
            </a:r>
            <a:endParaRPr lang="en-US" b="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Fungicidal </a:t>
            </a:r>
            <a:r>
              <a:rPr lang="en-US" b="0" dirty="0"/>
              <a:t>– future </a:t>
            </a:r>
            <a:r>
              <a:rPr lang="en-US" b="0" dirty="0" smtClean="0"/>
              <a:t>efforts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999" y="276595"/>
            <a:ext cx="100950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3366"/>
                </a:solidFill>
              </a:rPr>
              <a:t>New EPA registration processes:</a:t>
            </a:r>
            <a:endParaRPr lang="en-US" sz="2800" b="1" dirty="0" smtClean="0">
              <a:solidFill>
                <a:srgbClr val="0033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946" y="3897616"/>
            <a:ext cx="91959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new methods for claims for: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0" dirty="0" err="1" smtClean="0"/>
              <a:t>sporicides</a:t>
            </a:r>
            <a:r>
              <a:rPr lang="en-US" b="0" dirty="0" smtClean="0"/>
              <a:t> of </a:t>
            </a:r>
            <a:r>
              <a:rPr lang="en-US" b="0" i="1" dirty="0" smtClean="0"/>
              <a:t>C. </a:t>
            </a:r>
            <a:r>
              <a:rPr lang="en-US" b="0" i="1" dirty="0" err="1" smtClean="0"/>
              <a:t>difficil</a:t>
            </a:r>
            <a:r>
              <a:rPr lang="en-US" b="0" i="1" dirty="0" smtClean="0"/>
              <a:t> </a:t>
            </a:r>
            <a:r>
              <a:rPr lang="en-US" b="0" dirty="0" smtClean="0"/>
              <a:t>(</a:t>
            </a:r>
            <a:r>
              <a:rPr lang="en-US" b="0" dirty="0" err="1" smtClean="0"/>
              <a:t>AOAC</a:t>
            </a:r>
            <a:r>
              <a:rPr lang="en-US" b="0" dirty="0" smtClean="0"/>
              <a:t> three step method)</a:t>
            </a:r>
            <a:endParaRPr lang="en-US" b="0" i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antimicrobial </a:t>
            </a:r>
            <a:r>
              <a:rPr lang="en-US" b="0" dirty="0" err="1" smtClean="0"/>
              <a:t>towelettes</a:t>
            </a:r>
            <a:r>
              <a:rPr lang="en-US" b="0" dirty="0" smtClean="0"/>
              <a:t> </a:t>
            </a:r>
            <a:r>
              <a:rPr lang="en-US" b="0" dirty="0"/>
              <a:t>– ASTM Quantitative Petri Plate </a:t>
            </a:r>
            <a:r>
              <a:rPr lang="en-US" b="0" dirty="0" smtClean="0"/>
              <a:t>Method (</a:t>
            </a:r>
            <a:r>
              <a:rPr lang="en-US" b="0" dirty="0" err="1" smtClean="0"/>
              <a:t>QPM</a:t>
            </a:r>
            <a:r>
              <a:rPr lang="en-US" b="0" dirty="0" smtClean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anti-biofilm products – ASTM Single Tube method (</a:t>
            </a:r>
            <a:r>
              <a:rPr lang="en-US" b="0" dirty="0" err="1" smtClean="0"/>
              <a:t>STM</a:t>
            </a:r>
            <a:r>
              <a:rPr lang="en-US" b="0" dirty="0" smtClean="0"/>
              <a:t>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57084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192088"/>
            <a:ext cx="10287000" cy="66609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52999" y="276595"/>
            <a:ext cx="100950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3366"/>
                </a:solidFill>
              </a:rPr>
              <a:t>A Biofilm claim for surface disinfectants???!!!!</a:t>
            </a:r>
            <a:endParaRPr lang="en-US" sz="2800" b="1" dirty="0" smtClean="0">
              <a:solidFill>
                <a:srgbClr val="003366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10287000" cy="20796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12475" y="1780182"/>
            <a:ext cx="26751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Proposed biofilm organisms to test:</a:t>
            </a:r>
          </a:p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i="1" dirty="0" smtClean="0">
                <a:solidFill>
                  <a:srgbClr val="FF0000"/>
                </a:solidFill>
              </a:rPr>
              <a:t>P. </a:t>
            </a:r>
            <a:r>
              <a:rPr lang="en-US" i="1" dirty="0" err="1">
                <a:solidFill>
                  <a:srgbClr val="FF0000"/>
                </a:solidFill>
              </a:rPr>
              <a:t>a</a:t>
            </a:r>
            <a:r>
              <a:rPr lang="en-US" i="1" dirty="0" err="1" smtClean="0">
                <a:solidFill>
                  <a:srgbClr val="FF0000"/>
                </a:solidFill>
              </a:rPr>
              <a:t>eruginosa</a:t>
            </a:r>
            <a:endParaRPr lang="en-US" i="1" dirty="0" smtClean="0">
              <a:solidFill>
                <a:srgbClr val="FF0000"/>
              </a:solidFill>
            </a:endParaRPr>
          </a:p>
          <a:p>
            <a:pPr algn="ctr"/>
            <a:endParaRPr lang="en-US" i="1" dirty="0">
              <a:solidFill>
                <a:srgbClr val="FF0000"/>
              </a:solidFill>
            </a:endParaRPr>
          </a:p>
          <a:p>
            <a:pPr algn="ctr"/>
            <a:r>
              <a:rPr lang="en-US" i="1" dirty="0" smtClean="0">
                <a:solidFill>
                  <a:srgbClr val="FF0000"/>
                </a:solidFill>
              </a:rPr>
              <a:t>S. </a:t>
            </a:r>
            <a:r>
              <a:rPr lang="en-US" i="1" dirty="0" err="1" smtClean="0">
                <a:solidFill>
                  <a:srgbClr val="FF0000"/>
                </a:solidFill>
              </a:rPr>
              <a:t>aureus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999" y="945734"/>
            <a:ext cx="7084380" cy="54745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581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5886</TotalTime>
  <Words>355</Words>
  <Application>Microsoft Office PowerPoint</Application>
  <PresentationFormat>35mm Slides</PresentationFormat>
  <Paragraphs>87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Montana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peg_d</dc:creator>
  <cp:lastModifiedBy>Parker, Albert</cp:lastModifiedBy>
  <cp:revision>300</cp:revision>
  <dcterms:created xsi:type="dcterms:W3CDTF">2005-11-03T16:15:54Z</dcterms:created>
  <dcterms:modified xsi:type="dcterms:W3CDTF">2014-03-06T18:39:33Z</dcterms:modified>
</cp:coreProperties>
</file>