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29.xml" ContentType="application/vnd.openxmlformats-officedocument.presentationml.notesSlid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Override PartName="/ppt/notesSlides/notesSlide27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notesSlides/notesSlide17.xml" ContentType="application/vnd.openxmlformats-officedocument.presentationml.notesSlide+xml"/>
  <Override PartName="/ppt/notesSlides/notesSlide28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5"/>
  </p:notesMasterIdLst>
  <p:sldIdLst>
    <p:sldId id="263" r:id="rId2"/>
    <p:sldId id="359" r:id="rId3"/>
    <p:sldId id="418" r:id="rId4"/>
    <p:sldId id="383" r:id="rId5"/>
    <p:sldId id="375" r:id="rId6"/>
    <p:sldId id="384" r:id="rId7"/>
    <p:sldId id="395" r:id="rId8"/>
    <p:sldId id="363" r:id="rId9"/>
    <p:sldId id="382" r:id="rId10"/>
    <p:sldId id="381" r:id="rId11"/>
    <p:sldId id="396" r:id="rId12"/>
    <p:sldId id="364" r:id="rId13"/>
    <p:sldId id="366" r:id="rId14"/>
    <p:sldId id="386" r:id="rId15"/>
    <p:sldId id="387" r:id="rId16"/>
    <p:sldId id="367" r:id="rId17"/>
    <p:sldId id="372" r:id="rId18"/>
    <p:sldId id="279" r:id="rId19"/>
    <p:sldId id="397" r:id="rId20"/>
    <p:sldId id="399" r:id="rId21"/>
    <p:sldId id="398" r:id="rId22"/>
    <p:sldId id="402" r:id="rId23"/>
    <p:sldId id="406" r:id="rId24"/>
    <p:sldId id="407" r:id="rId25"/>
    <p:sldId id="416" r:id="rId26"/>
    <p:sldId id="282" r:id="rId27"/>
    <p:sldId id="410" r:id="rId28"/>
    <p:sldId id="413" r:id="rId29"/>
    <p:sldId id="414" r:id="rId30"/>
    <p:sldId id="415" r:id="rId31"/>
    <p:sldId id="417" r:id="rId32"/>
    <p:sldId id="311" r:id="rId33"/>
    <p:sldId id="419" r:id="rId34"/>
  </p:sldIdLst>
  <p:sldSz cx="10287000" cy="6858000" type="35mm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69696"/>
    <a:srgbClr val="B2B2B2"/>
    <a:srgbClr val="5F5F5F"/>
    <a:srgbClr val="C0C0C0"/>
    <a:srgbClr val="CC0000"/>
    <a:srgbClr val="EFA937"/>
    <a:srgbClr val="F8F8F8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815" autoAdjust="0"/>
    <p:restoredTop sz="93844" autoAdjust="0"/>
  </p:normalViewPr>
  <p:slideViewPr>
    <p:cSldViewPr snapToGrid="0">
      <p:cViewPr varScale="1">
        <p:scale>
          <a:sx n="80" d="100"/>
          <a:sy n="80" d="100"/>
        </p:scale>
        <p:origin x="-978" y="-84"/>
      </p:cViewPr>
      <p:guideLst>
        <p:guide orient="horz" pos="493"/>
        <p:guide orient="horz" pos="917"/>
        <p:guide pos="360"/>
        <p:guide pos="6120"/>
        <p:guide pos="9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68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481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="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81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="0">
                <a:latin typeface="Arial" charset="0"/>
              </a:defRPr>
            </a:lvl1pPr>
          </a:lstStyle>
          <a:p>
            <a:pPr>
              <a:defRPr/>
            </a:pPr>
            <a:fld id="{4EE9226F-8FE9-41C2-B5E5-EAE8F6BF0D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D3E0BFB-9CA1-42B1-BD90-6C9D47533C43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378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78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log</a:t>
            </a:r>
            <a:r>
              <a:rPr lang="en-US" baseline="0" dirty="0" smtClean="0"/>
              <a:t> transforms!   Then calculate all statistics on the log scale.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Since </a:t>
            </a:r>
            <a:r>
              <a:rPr lang="en-US" dirty="0" err="1" smtClean="0"/>
              <a:t>S</a:t>
            </a:r>
            <a:r>
              <a:rPr lang="en-US" baseline="-25000" dirty="0" err="1" smtClean="0"/>
              <a:t>r</a:t>
            </a:r>
            <a:r>
              <a:rPr lang="en-US" baseline="0" dirty="0" smtClean="0"/>
              <a:t> = .15, t</a:t>
            </a:r>
            <a:r>
              <a:rPr lang="en-US" dirty="0" smtClean="0"/>
              <a:t>hese data indicate good resemblance of the control</a:t>
            </a:r>
            <a:r>
              <a:rPr lang="en-US" baseline="0" dirty="0" smtClean="0"/>
              <a:t> data from experiment to experiment.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SE</a:t>
            </a:r>
            <a:r>
              <a:rPr lang="en-US" baseline="0" dirty="0" smtClean="0"/>
              <a:t> is the SD of a statistic.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df</a:t>
            </a:r>
            <a:r>
              <a:rPr lang="en-US" dirty="0" smtClean="0"/>
              <a:t> = m*(n – 1) = 3*2 = 6 (see </a:t>
            </a:r>
            <a:r>
              <a:rPr lang="en-US" dirty="0" err="1" smtClean="0"/>
              <a:t>Neter</a:t>
            </a:r>
            <a:r>
              <a:rPr lang="en-US" dirty="0" smtClean="0"/>
              <a:t> et al. p. 963), agrees with R’s </a:t>
            </a:r>
            <a:r>
              <a:rPr lang="en-US" dirty="0" err="1" smtClean="0"/>
              <a:t>lme</a:t>
            </a:r>
            <a:r>
              <a:rPr lang="en-US" dirty="0" smtClean="0"/>
              <a:t> does.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36AC8-EB96-43E4-BF75-08548B17C04B}" type="slidenum">
              <a:rPr lang="en-US" smtClean="0"/>
              <a:pPr/>
              <a:t>16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36AC8-EB96-43E4-BF75-08548B17C04B}" type="slidenum">
              <a:rPr lang="en-US" smtClean="0"/>
              <a:pPr/>
              <a:t>17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36AC8-EB96-43E4-BF75-08548B17C04B}" type="slidenum">
              <a:rPr lang="en-US" smtClean="0"/>
              <a:pPr/>
              <a:t>18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A9BAC-5AA0-4E05-B822-85B88E413AEE}" type="slidenum">
              <a:rPr lang="en-US" smtClean="0"/>
              <a:pPr/>
              <a:t>3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Once you have chosen a reactor</a:t>
            </a:r>
            <a:r>
              <a:rPr lang="en-US" baseline="0" dirty="0" smtClean="0"/>
              <a:t> system relevant to your question of interest, it is time for some statistical thinking.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LR are more variable than the controls!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Increasing the number of experiments will</a:t>
            </a:r>
            <a:r>
              <a:rPr lang="en-US" baseline="0" dirty="0" smtClean="0"/>
              <a:t> decrease the SE of the LR more than increasing the number of coupons!  However, it is more expensive to perform more experiments, so the trade-off is cost </a:t>
            </a:r>
            <a:r>
              <a:rPr lang="en-US" baseline="0" dirty="0" err="1" smtClean="0"/>
              <a:t>vs</a:t>
            </a:r>
            <a:r>
              <a:rPr lang="en-US" baseline="0" dirty="0" smtClean="0"/>
              <a:t> precision of the statistics.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D6F7B-A18C-41D3-8693-6D4DED56FDED}" type="slidenum">
              <a:rPr lang="en-US" smtClean="0"/>
              <a:pPr/>
              <a:t>26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D6F7B-A18C-41D3-8693-6D4DED56FDED}" type="slidenum">
              <a:rPr lang="en-US" smtClean="0"/>
              <a:pPr/>
              <a:t>27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B59D6F7B-A18C-41D3-8693-6D4DED56FDED}" type="slidenum">
              <a:rPr lang="en-US" smtClean="0"/>
              <a:pPr/>
              <a:t>28</a:t>
            </a:fld>
            <a:endParaRPr lang="en-US" smtClean="0"/>
          </a:p>
        </p:txBody>
      </p:sp>
      <p:sp>
        <p:nvSpPr>
          <p:cNvPr id="614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df</a:t>
            </a:r>
            <a:r>
              <a:rPr lang="en-US" dirty="0" smtClean="0"/>
              <a:t> = L*(n – 1) = 2*(3-1)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More</a:t>
            </a:r>
            <a:r>
              <a:rPr lang="en-US" baseline="0" dirty="0" smtClean="0"/>
              <a:t> labs will reduce the variability more than more experiments!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31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495C4D23-0F32-41C6-A7D9-91DE7F087926}" type="slidenum">
              <a:rPr lang="en-US" smtClean="0"/>
              <a:pPr/>
              <a:t>32</a:t>
            </a:fld>
            <a:endParaRPr lang="en-US" smtClean="0"/>
          </a:p>
        </p:txBody>
      </p:sp>
      <p:sp>
        <p:nvSpPr>
          <p:cNvPr id="655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ED4E4A39-503E-496B-9DD1-E143B23B159A}" type="slidenum">
              <a:rPr lang="en-US" smtClean="0"/>
              <a:pPr/>
              <a:t>33</a:t>
            </a:fld>
            <a:endParaRPr lang="en-US" smtClean="0"/>
          </a:p>
        </p:txBody>
      </p:sp>
      <p:sp>
        <p:nvSpPr>
          <p:cNvPr id="706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7066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66A9BAC-5AA0-4E05-B822-85B88E413AEE}" type="slidenum">
              <a:rPr lang="en-US" smtClean="0"/>
              <a:pPr/>
              <a:t>4</a:t>
            </a:fld>
            <a:endParaRPr lang="en-US" smtClean="0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As microbiology evolves and we move into quantitative methods,</a:t>
            </a:r>
            <a:r>
              <a:rPr lang="en-US" baseline="0" dirty="0" smtClean="0"/>
              <a:t> performing experiments with control data is of paramount importance. </a:t>
            </a:r>
          </a:p>
          <a:p>
            <a:pPr eaLnBrk="1" hangingPunct="1"/>
            <a:endParaRPr lang="en-US" baseline="0" dirty="0" smtClean="0"/>
          </a:p>
          <a:p>
            <a:pPr eaLnBrk="1" hangingPunct="1"/>
            <a:r>
              <a:rPr lang="en-US" baseline="0" dirty="0" smtClean="0"/>
              <a:t>Type of reactor.  How many coupons per reactor experiment.  How many experiments?  How many technicians?  How many labs?</a:t>
            </a: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EB8213A8-EE0D-4C20-8A37-93F75AB3F1BA}" type="slidenum">
              <a:rPr lang="en-US" smtClean="0"/>
              <a:pPr/>
              <a:t>5</a:t>
            </a:fld>
            <a:endParaRPr lang="en-US" smtClean="0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en-US" dirty="0" smtClean="0"/>
              <a:t>The application of statistical thinking leads one to anticipate criticism and make necessary adjustments, thereby improving the method. If good statistical characteristics have been established for a method, product efficacy values based on that method will probably be convincing to others. Statistical evaluation of a laboratory method depends on experiments that entail proper control, replication, and randomization. Statistical techniques can be used to find the smallest set of experiments that will achieve a comprehensive evaluation.</a:t>
            </a:r>
          </a:p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5314" y="8683995"/>
            <a:ext cx="2971121" cy="45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b"/>
          <a:lstStyle/>
          <a:p>
            <a:pPr algn="r"/>
            <a:fld id="{1B2CAAB1-CE13-43A1-A348-C8B3B84977B8}" type="slidenum">
              <a:rPr lang="en-US" sz="1200" smtClean="0">
                <a:solidFill>
                  <a:prstClr val="black"/>
                </a:solidFill>
                <a:latin typeface="Arial" pitchFamily="34" charset="0"/>
              </a:rPr>
              <a:pPr algn="r"/>
              <a:t>6</a:t>
            </a:fld>
            <a:endParaRPr lang="en-US" sz="12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7"/>
          <p:cNvSpPr txBox="1">
            <a:spLocks noGrp="1" noChangeArrowheads="1"/>
          </p:cNvSpPr>
          <p:nvPr/>
        </p:nvSpPr>
        <p:spPr bwMode="auto">
          <a:xfrm>
            <a:off x="3885314" y="8683995"/>
            <a:ext cx="2971121" cy="4584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6" tIns="45718" rIns="91436" bIns="45718" anchor="b"/>
          <a:lstStyle/>
          <a:p>
            <a:pPr algn="r"/>
            <a:fld id="{1B2CAAB1-CE13-43A1-A348-C8B3B84977B8}" type="slidenum">
              <a:rPr lang="en-US" sz="1200" smtClean="0">
                <a:solidFill>
                  <a:prstClr val="black"/>
                </a:solidFill>
                <a:latin typeface="Arial" pitchFamily="34" charset="0"/>
              </a:rPr>
              <a:pPr algn="r"/>
              <a:t>7</a:t>
            </a:fld>
            <a:endParaRPr lang="en-US" sz="1200" dirty="0" smtClean="0">
              <a:solidFill>
                <a:prstClr val="black"/>
              </a:solidFill>
              <a:latin typeface="Arial" pitchFamily="34" charset="0"/>
            </a:endParaRPr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C0B36AC8-EB96-43E4-BF75-08548B17C04B}" type="slidenum">
              <a:rPr lang="en-US" smtClean="0"/>
              <a:pPr/>
              <a:t>8</a:t>
            </a:fld>
            <a:endParaRPr lang="en-US" smtClean="0"/>
          </a:p>
        </p:txBody>
      </p:sp>
      <p:sp>
        <p:nvSpPr>
          <p:cNvPr id="491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118176AA-7081-434E-9201-F47BE30ECA71}" type="slidenum">
              <a:rPr lang="en-US">
                <a:latin typeface="Arial" pitchFamily="34" charset="0"/>
              </a:rPr>
              <a:pPr/>
              <a:t>9</a:t>
            </a:fld>
            <a:endParaRPr lang="en-US">
              <a:latin typeface="Arial" pitchFamily="34" charset="0"/>
            </a:endParaRPr>
          </a:p>
        </p:txBody>
      </p:sp>
      <p:sp>
        <p:nvSpPr>
          <p:cNvPr id="624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Take log</a:t>
            </a:r>
            <a:r>
              <a:rPr lang="en-US" baseline="0" dirty="0" smtClean="0"/>
              <a:t> transforms!   Then calculate all statistics on the log scale.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4EE9226F-8FE9-41C2-B5E5-EAE8F6BF0D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458075" y="274638"/>
            <a:ext cx="2314575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4350" y="274638"/>
            <a:ext cx="6791325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1525" y="609600"/>
            <a:ext cx="874395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771525" y="1981200"/>
            <a:ext cx="8743950" cy="4114800"/>
          </a:xfrm>
          <a:prstGeom prst="rect">
            <a:avLst/>
          </a:prstGeo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71525" y="6248400"/>
            <a:ext cx="21431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514725" y="6248400"/>
            <a:ext cx="325755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372350" y="6248400"/>
            <a:ext cx="2143125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4F38C-B393-4D67-80E0-76FAC0B8A8B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4350" y="1600200"/>
            <a:ext cx="92583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1600200"/>
            <a:ext cx="455295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A4A4A4"/>
            </a:gs>
            <a:gs pos="50000">
              <a:srgbClr val="FFFFFF"/>
            </a:gs>
            <a:gs pos="100000">
              <a:srgbClr val="A4A4A4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0" y="655955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8" descr="BottomBar-Gray"/>
          <p:cNvPicPr>
            <a:picLocks noChangeAspect="1" noChangeArrowheads="1"/>
          </p:cNvPicPr>
          <p:nvPr userDrawn="1"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0" y="6575425"/>
            <a:ext cx="10287000" cy="296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emf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jpeg"/><Relationship Id="rId3" Type="http://schemas.openxmlformats.org/officeDocument/2006/relationships/image" Target="../media/image6.jpeg"/><Relationship Id="rId7" Type="http://schemas.openxmlformats.org/officeDocument/2006/relationships/image" Target="../media/image10.jpe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emf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emf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8.emf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jpe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50" name="Group 17"/>
          <p:cNvGrpSpPr>
            <a:grpSpLocks/>
          </p:cNvGrpSpPr>
          <p:nvPr/>
        </p:nvGrpSpPr>
        <p:grpSpPr bwMode="auto">
          <a:xfrm>
            <a:off x="0" y="9525"/>
            <a:ext cx="10287000" cy="6877050"/>
            <a:chOff x="0" y="0"/>
            <a:chExt cx="6480" cy="4332"/>
          </a:xfrm>
        </p:grpSpPr>
        <p:pic>
          <p:nvPicPr>
            <p:cNvPr id="2054" name="Picture 2" descr="TopCellsGray"/>
            <p:cNvPicPr>
              <a:picLocks noChangeAspect="1" noChangeArrowheads="1"/>
            </p:cNvPicPr>
            <p:nvPr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2960" y="97"/>
              <a:ext cx="3520" cy="76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55" name="Rectangle 3"/>
            <p:cNvSpPr>
              <a:spLocks noChangeArrowheads="1"/>
            </p:cNvSpPr>
            <p:nvPr/>
          </p:nvSpPr>
          <p:spPr bwMode="auto">
            <a:xfrm>
              <a:off x="0" y="0"/>
              <a:ext cx="1776" cy="642"/>
            </a:xfrm>
            <a:prstGeom prst="rect">
              <a:avLst/>
            </a:prstGeom>
            <a:solidFill>
              <a:schemeClr val="bg1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6" name="Rectangle 4"/>
            <p:cNvSpPr>
              <a:spLocks noChangeArrowheads="1"/>
            </p:cNvSpPr>
            <p:nvPr/>
          </p:nvSpPr>
          <p:spPr bwMode="auto">
            <a:xfrm>
              <a:off x="755" y="917"/>
              <a:ext cx="5725" cy="3403"/>
            </a:xfrm>
            <a:prstGeom prst="rect">
              <a:avLst/>
            </a:prstGeom>
            <a:gradFill rotWithShape="1">
              <a:gsLst>
                <a:gs pos="0">
                  <a:srgbClr val="FFFFFF"/>
                </a:gs>
                <a:gs pos="100000">
                  <a:srgbClr val="A4A4A4"/>
                </a:gs>
              </a:gsLst>
              <a:lin ang="27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7" name="Line 5"/>
            <p:cNvSpPr>
              <a:spLocks noChangeShapeType="1"/>
            </p:cNvSpPr>
            <p:nvPr/>
          </p:nvSpPr>
          <p:spPr bwMode="auto">
            <a:xfrm>
              <a:off x="752" y="2946"/>
              <a:ext cx="5728" cy="0"/>
            </a:xfrm>
            <a:prstGeom prst="line">
              <a:avLst/>
            </a:prstGeom>
            <a:noFill/>
            <a:ln w="9525">
              <a:solidFill>
                <a:srgbClr val="5F5F5F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2058" name="Rectangle 8"/>
            <p:cNvSpPr>
              <a:spLocks noChangeArrowheads="1"/>
            </p:cNvSpPr>
            <p:nvPr/>
          </p:nvSpPr>
          <p:spPr bwMode="auto">
            <a:xfrm>
              <a:off x="551" y="492"/>
              <a:ext cx="150" cy="150"/>
            </a:xfrm>
            <a:prstGeom prst="rect">
              <a:avLst/>
            </a:prstGeom>
            <a:solidFill>
              <a:srgbClr val="D50303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59" name="Text Box 9"/>
            <p:cNvSpPr txBox="1">
              <a:spLocks noChangeArrowheads="1"/>
            </p:cNvSpPr>
            <p:nvPr/>
          </p:nvSpPr>
          <p:spPr bwMode="auto">
            <a:xfrm>
              <a:off x="676" y="517"/>
              <a:ext cx="3656" cy="30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r>
                <a:rPr lang="en-US" sz="2600">
                  <a:solidFill>
                    <a:srgbClr val="D50303"/>
                  </a:solidFill>
                </a:rPr>
                <a:t>Center for Biofilm Engineering</a:t>
              </a:r>
            </a:p>
          </p:txBody>
        </p:sp>
        <p:sp>
          <p:nvSpPr>
            <p:cNvPr id="2060" name="Rectangle 12"/>
            <p:cNvSpPr>
              <a:spLocks noChangeArrowheads="1"/>
            </p:cNvSpPr>
            <p:nvPr/>
          </p:nvSpPr>
          <p:spPr bwMode="auto">
            <a:xfrm>
              <a:off x="755" y="858"/>
              <a:ext cx="5725" cy="5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61" name="Picture 14" descr="SideCells-Gray"/>
            <p:cNvPicPr>
              <a:picLocks noChangeAspect="1" noChangeArrowheads="1"/>
            </p:cNvPicPr>
            <p:nvPr/>
          </p:nvPicPr>
          <p:blipFill>
            <a:blip r:embed="rId4" cstate="print"/>
            <a:srcRect/>
            <a:stretch>
              <a:fillRect/>
            </a:stretch>
          </p:blipFill>
          <p:spPr bwMode="auto">
            <a:xfrm>
              <a:off x="0" y="730"/>
              <a:ext cx="755" cy="34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2062" name="Rectangle 13"/>
            <p:cNvSpPr>
              <a:spLocks noChangeArrowheads="1"/>
            </p:cNvSpPr>
            <p:nvPr/>
          </p:nvSpPr>
          <p:spPr bwMode="auto">
            <a:xfrm>
              <a:off x="0" y="4201"/>
              <a:ext cx="6480" cy="131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063" name="Rectangle 15"/>
            <p:cNvSpPr>
              <a:spLocks noChangeArrowheads="1"/>
            </p:cNvSpPr>
            <p:nvPr/>
          </p:nvSpPr>
          <p:spPr bwMode="auto">
            <a:xfrm>
              <a:off x="0" y="0"/>
              <a:ext cx="6480" cy="131"/>
            </a:xfrm>
            <a:prstGeom prst="rect">
              <a:avLst/>
            </a:prstGeom>
            <a:solidFill>
              <a:srgbClr val="003366"/>
            </a:soli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pic>
          <p:nvPicPr>
            <p:cNvPr id="2064" name="Picture 16" descr="msuhoriz_4-CBEppt"/>
            <p:cNvPicPr>
              <a:picLocks noChangeAspect="1" noChangeArrowheads="1"/>
            </p:cNvPicPr>
            <p:nvPr/>
          </p:nvPicPr>
          <p:blipFill>
            <a:blip r:embed="rId5" cstate="print"/>
            <a:srcRect/>
            <a:stretch>
              <a:fillRect/>
            </a:stretch>
          </p:blipFill>
          <p:spPr bwMode="auto">
            <a:xfrm>
              <a:off x="101" y="145"/>
              <a:ext cx="1296" cy="32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051" name="Text Box 7"/>
          <p:cNvSpPr txBox="1">
            <a:spLocks noChangeArrowheads="1"/>
          </p:cNvSpPr>
          <p:nvPr/>
        </p:nvSpPr>
        <p:spPr bwMode="auto">
          <a:xfrm>
            <a:off x="1409700" y="4892675"/>
            <a:ext cx="8305800" cy="885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600" b="0">
                <a:solidFill>
                  <a:srgbClr val="003366"/>
                </a:solidFill>
              </a:rPr>
              <a:t>Standardized Biofilm Methods Research Team</a:t>
            </a:r>
          </a:p>
          <a:p>
            <a:r>
              <a:rPr lang="en-US" sz="2600" b="0">
                <a:solidFill>
                  <a:srgbClr val="003366"/>
                </a:solidFill>
              </a:rPr>
              <a:t>Montana State University</a:t>
            </a:r>
          </a:p>
        </p:txBody>
      </p:sp>
      <p:sp>
        <p:nvSpPr>
          <p:cNvPr id="2052" name="Text Box 18"/>
          <p:cNvSpPr txBox="1">
            <a:spLocks noChangeArrowheads="1"/>
          </p:cNvSpPr>
          <p:nvPr/>
        </p:nvSpPr>
        <p:spPr bwMode="auto">
          <a:xfrm>
            <a:off x="1409700" y="1778000"/>
            <a:ext cx="833913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sz="4400" dirty="0" smtClean="0"/>
              <a:t>Importance of </a:t>
            </a:r>
          </a:p>
          <a:p>
            <a:pPr algn="ctr"/>
            <a:r>
              <a:rPr lang="en-US" sz="4400" dirty="0" smtClean="0"/>
              <a:t>Statistical Design and Analysis</a:t>
            </a:r>
          </a:p>
          <a:p>
            <a:pPr algn="ctr"/>
            <a:endParaRPr lang="en-US" sz="1600" dirty="0">
              <a:solidFill>
                <a:srgbClr val="003366"/>
              </a:solidFill>
            </a:endParaRPr>
          </a:p>
          <a:p>
            <a:pPr algn="ctr"/>
            <a:r>
              <a:rPr lang="en-US" sz="3600" dirty="0" smtClean="0">
                <a:solidFill>
                  <a:srgbClr val="003366"/>
                </a:solidFill>
              </a:rPr>
              <a:t>Al Parker</a:t>
            </a:r>
            <a:endParaRPr lang="en-US" sz="3600" dirty="0">
              <a:solidFill>
                <a:srgbClr val="003366"/>
              </a:solidFill>
            </a:endParaRPr>
          </a:p>
        </p:txBody>
      </p:sp>
      <p:sp>
        <p:nvSpPr>
          <p:cNvPr id="2053" name="Text Box 19"/>
          <p:cNvSpPr txBox="1">
            <a:spLocks noChangeArrowheads="1"/>
          </p:cNvSpPr>
          <p:nvPr/>
        </p:nvSpPr>
        <p:spPr bwMode="auto">
          <a:xfrm>
            <a:off x="8609013" y="6657975"/>
            <a:ext cx="1649412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000" dirty="0" smtClean="0">
                <a:solidFill>
                  <a:schemeClr val="bg1"/>
                </a:solidFill>
              </a:rPr>
              <a:t>July, 2010</a:t>
            </a:r>
            <a:endParaRPr lang="en-US" sz="1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Resemblance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Text Box 4"/>
          <p:cNvSpPr txBox="1">
            <a:spLocks noChangeArrowheads="1"/>
          </p:cNvSpPr>
          <p:nvPr/>
        </p:nvSpPr>
        <p:spPr bwMode="auto">
          <a:xfrm>
            <a:off x="666416" y="2472502"/>
            <a:ext cx="9224000" cy="1200329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/>
              <a:t>Coupon     </a:t>
            </a:r>
            <a:r>
              <a:rPr lang="en-US" sz="3600" b="1" dirty="0" smtClean="0"/>
              <a:t> Density            LD</a:t>
            </a:r>
            <a:endParaRPr lang="en-US" sz="3600" b="1" dirty="0"/>
          </a:p>
          <a:p>
            <a:r>
              <a:rPr lang="en-US" sz="3600" b="1" u="sng" dirty="0" smtClean="0"/>
              <a:t>             </a:t>
            </a:r>
            <a:r>
              <a:rPr lang="en-US" sz="3600" b="1" dirty="0" smtClean="0"/>
              <a:t>     </a:t>
            </a:r>
            <a:r>
              <a:rPr lang="en-US" sz="3600" b="1" u="sng" dirty="0" err="1" smtClean="0"/>
              <a:t>cfu</a:t>
            </a:r>
            <a:r>
              <a:rPr lang="en-US" sz="3600" b="1" u="sng" dirty="0" smtClean="0"/>
              <a:t> </a:t>
            </a:r>
            <a:r>
              <a:rPr lang="en-US" sz="3600" b="1" u="sng" dirty="0"/>
              <a:t>/ cm</a:t>
            </a:r>
            <a:r>
              <a:rPr lang="en-US" sz="3600" b="1" baseline="30000" dirty="0"/>
              <a:t>2	 </a:t>
            </a:r>
            <a:r>
              <a:rPr lang="en-US" sz="3600" b="1" u="sng" dirty="0" smtClean="0"/>
              <a:t>log(</a:t>
            </a:r>
            <a:r>
              <a:rPr lang="en-US" sz="3600" b="1" u="sng" dirty="0" err="1" smtClean="0"/>
              <a:t>cfu</a:t>
            </a:r>
            <a:r>
              <a:rPr lang="en-US" sz="3600" u="sng" dirty="0" smtClean="0"/>
              <a:t>/cm</a:t>
            </a:r>
            <a:r>
              <a:rPr lang="en-US" sz="3600" u="sng" baseline="30000" dirty="0" smtClean="0"/>
              <a:t>2</a:t>
            </a:r>
            <a:r>
              <a:rPr lang="en-US" sz="3600" u="sng" dirty="0" smtClean="0"/>
              <a:t>)</a:t>
            </a:r>
            <a:endParaRPr lang="en-US" sz="3600" b="1" u="sng" dirty="0"/>
          </a:p>
        </p:txBody>
      </p:sp>
      <p:sp>
        <p:nvSpPr>
          <p:cNvPr id="9" name="Text Box 5"/>
          <p:cNvSpPr txBox="1">
            <a:spLocks noChangeArrowheads="1"/>
          </p:cNvSpPr>
          <p:nvPr/>
        </p:nvSpPr>
        <p:spPr bwMode="auto">
          <a:xfrm>
            <a:off x="709279" y="3679001"/>
            <a:ext cx="8000908" cy="1754326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 b="0" dirty="0"/>
              <a:t>      1           </a:t>
            </a:r>
            <a:r>
              <a:rPr lang="en-US" sz="3600" b="0" dirty="0" smtClean="0"/>
              <a:t>5.5 x 10</a:t>
            </a:r>
            <a:r>
              <a:rPr lang="en-US" sz="3600" b="0" baseline="30000" dirty="0" smtClean="0"/>
              <a:t>6</a:t>
            </a:r>
            <a:r>
              <a:rPr lang="en-US" sz="3600" b="0" dirty="0" smtClean="0"/>
              <a:t>        6.74</a:t>
            </a:r>
            <a:endParaRPr lang="en-US" sz="3600" b="0" dirty="0"/>
          </a:p>
          <a:p>
            <a:r>
              <a:rPr lang="en-US" sz="3600" b="0" dirty="0"/>
              <a:t>      2           </a:t>
            </a:r>
            <a:r>
              <a:rPr lang="en-US" sz="3600" b="0" dirty="0" smtClean="0"/>
              <a:t>6.6 x 10</a:t>
            </a:r>
            <a:r>
              <a:rPr lang="en-US" sz="3600" b="0" baseline="30000" dirty="0" smtClean="0"/>
              <a:t>6</a:t>
            </a:r>
            <a:r>
              <a:rPr lang="en-US" sz="3600" b="0" dirty="0" smtClean="0"/>
              <a:t>        6.82</a:t>
            </a:r>
            <a:endParaRPr lang="en-US" sz="3600" b="0" dirty="0"/>
          </a:p>
          <a:p>
            <a:r>
              <a:rPr lang="en-US" sz="3600" b="0" dirty="0"/>
              <a:t>      3           </a:t>
            </a:r>
            <a:r>
              <a:rPr lang="en-US" sz="3600" b="0" dirty="0" smtClean="0"/>
              <a:t>8.7 x 10</a:t>
            </a:r>
            <a:r>
              <a:rPr lang="en-US" sz="3600" b="0" baseline="30000" dirty="0" smtClean="0"/>
              <a:t>6</a:t>
            </a:r>
            <a:r>
              <a:rPr lang="en-US" sz="3600" b="0" dirty="0" smtClean="0"/>
              <a:t>        6.94</a:t>
            </a:r>
            <a:endParaRPr lang="en-US" sz="3600" b="0" dirty="0"/>
          </a:p>
        </p:txBody>
      </p:sp>
      <p:sp>
        <p:nvSpPr>
          <p:cNvPr id="11" name="Text Box 7"/>
          <p:cNvSpPr txBox="1">
            <a:spLocks noChangeArrowheads="1"/>
          </p:cNvSpPr>
          <p:nvPr/>
        </p:nvSpPr>
        <p:spPr bwMode="auto">
          <a:xfrm>
            <a:off x="4202131" y="5545901"/>
            <a:ext cx="4424609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/>
              <a:t> </a:t>
            </a:r>
            <a:r>
              <a:rPr lang="en-US" sz="3600" b="1" dirty="0" smtClean="0">
                <a:solidFill>
                  <a:srgbClr val="00B050"/>
                </a:solidFill>
              </a:rPr>
              <a:t>Mean LD= 6.83</a:t>
            </a:r>
            <a:endParaRPr lang="en-US" sz="3600" b="1" dirty="0">
              <a:solidFill>
                <a:srgbClr val="00B050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5733" y="1365956"/>
            <a:ext cx="82634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Data:</a:t>
            </a:r>
            <a:r>
              <a:rPr lang="en-US" b="0" dirty="0" smtClean="0"/>
              <a:t> log</a:t>
            </a:r>
            <a:r>
              <a:rPr lang="en-US" b="0" baseline="-25000" dirty="0" smtClean="0"/>
              <a:t>10</a:t>
            </a:r>
            <a:r>
              <a:rPr lang="en-US" b="0" dirty="0" smtClean="0"/>
              <a:t>(</a:t>
            </a:r>
            <a:r>
              <a:rPr lang="en-US" b="0" dirty="0" err="1" smtClean="0"/>
              <a:t>cfu</a:t>
            </a:r>
            <a:r>
              <a:rPr lang="en-US" b="0" dirty="0" smtClean="0"/>
              <a:t>) from viable plate counts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Resemblance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96443" y="1275638"/>
          <a:ext cx="5215468" cy="4928312"/>
        </p:xfrm>
        <a:graphic>
          <a:graphicData uri="http://schemas.openxmlformats.org/drawingml/2006/table">
            <a:tbl>
              <a:tblPr/>
              <a:tblGrid>
                <a:gridCol w="927194"/>
                <a:gridCol w="1390790"/>
                <a:gridCol w="115900"/>
                <a:gridCol w="1274892"/>
                <a:gridCol w="115900"/>
                <a:gridCol w="115900"/>
                <a:gridCol w="1274892"/>
              </a:tblGrid>
              <a:tr h="544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control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6.73849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6.82056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6.83240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0.10036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6.93816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6.66276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6.73957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6.71440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0.04473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6.74086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6.91564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6.74557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6.85293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0.09341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6.89758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12" name="Oval 11"/>
          <p:cNvSpPr/>
          <p:nvPr/>
        </p:nvSpPr>
        <p:spPr>
          <a:xfrm>
            <a:off x="3499555" y="1700448"/>
            <a:ext cx="1388534" cy="164106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/>
          <p:cNvSpPr/>
          <p:nvPr/>
        </p:nvSpPr>
        <p:spPr>
          <a:xfrm>
            <a:off x="5074355" y="2167466"/>
            <a:ext cx="1145823" cy="711201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13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" y="1576592"/>
            <a:ext cx="6834553" cy="455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22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7000" y="334963"/>
            <a:ext cx="1000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3366"/>
                </a:solidFill>
              </a:rPr>
              <a:t>Resemblance from experiment to experiment</a:t>
            </a:r>
            <a:endParaRPr lang="en-US" sz="2800" dirty="0">
              <a:solidFill>
                <a:srgbClr val="003366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010400" y="2121877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00B050"/>
                </a:solidFill>
              </a:rPr>
              <a:t>Mean LD = 6.77</a:t>
            </a:r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926125" y="3423138"/>
            <a:ext cx="5556739" cy="117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3" name="Down Arrow 12"/>
          <p:cNvSpPr/>
          <p:nvPr/>
        </p:nvSpPr>
        <p:spPr bwMode="auto">
          <a:xfrm>
            <a:off x="3915510" y="3434861"/>
            <a:ext cx="246185" cy="128954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Up Arrow 13"/>
          <p:cNvSpPr/>
          <p:nvPr/>
        </p:nvSpPr>
        <p:spPr bwMode="auto">
          <a:xfrm>
            <a:off x="3915509" y="2110162"/>
            <a:ext cx="246184" cy="1301262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7080738" y="3001108"/>
            <a:ext cx="29776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</a:rPr>
              <a:t>S</a:t>
            </a:r>
            <a:r>
              <a:rPr lang="en-US" b="0" baseline="-25000" dirty="0" err="1" smtClean="0">
                <a:solidFill>
                  <a:srgbClr val="FF0000"/>
                </a:solidFill>
              </a:rPr>
              <a:t>r</a:t>
            </a:r>
            <a:r>
              <a:rPr lang="en-US" b="0" dirty="0" smtClean="0">
                <a:solidFill>
                  <a:srgbClr val="FF0000"/>
                </a:solidFill>
              </a:rPr>
              <a:t>  = 0.15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the typical distance between a control coupon LD from an experiment and the </a:t>
            </a:r>
            <a:r>
              <a:rPr lang="en-US" b="0" dirty="0" smtClean="0">
                <a:solidFill>
                  <a:srgbClr val="00B050"/>
                </a:solidFill>
              </a:rPr>
              <a:t>true mean LD  </a:t>
            </a:r>
          </a:p>
          <a:p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 rot="-5400000">
            <a:off x="-462844" y="3431822"/>
            <a:ext cx="153528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log</a:t>
            </a:r>
            <a:r>
              <a:rPr lang="en-US" sz="1400" b="0" baseline="-25000" dirty="0" smtClean="0"/>
              <a:t>10</a:t>
            </a:r>
            <a:r>
              <a:rPr lang="en-US" sz="1400" b="0" dirty="0" smtClean="0"/>
              <a:t> (</a:t>
            </a:r>
            <a:r>
              <a:rPr lang="en-US" sz="1400" b="0" dirty="0" err="1" smtClean="0"/>
              <a:t>cfu</a:t>
            </a:r>
            <a:r>
              <a:rPr lang="en-US" sz="1400" b="0" dirty="0" smtClean="0"/>
              <a:t>/cm</a:t>
            </a:r>
            <a:r>
              <a:rPr lang="en-US" sz="1400" b="0" baseline="30000" dirty="0" smtClean="0"/>
              <a:t>2</a:t>
            </a:r>
            <a:r>
              <a:rPr lang="en-US" sz="1400" b="0" dirty="0" smtClean="0"/>
              <a:t>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 animBg="1"/>
      <p:bldP spid="14" grpId="0" animBg="1"/>
      <p:bldP spid="16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7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" y="1576592"/>
            <a:ext cx="6834553" cy="45563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22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6" name="Text Box 3"/>
          <p:cNvSpPr txBox="1">
            <a:spLocks noChangeArrowheads="1"/>
          </p:cNvSpPr>
          <p:nvPr/>
        </p:nvSpPr>
        <p:spPr bwMode="auto">
          <a:xfrm>
            <a:off x="127000" y="334963"/>
            <a:ext cx="1000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3366"/>
                </a:solidFill>
              </a:rPr>
              <a:t>Resemblance from experiment to experiment</a:t>
            </a:r>
            <a:endParaRPr lang="en-US" sz="2800" dirty="0">
              <a:solidFill>
                <a:srgbClr val="003366"/>
              </a:solidFill>
            </a:endParaRPr>
          </a:p>
        </p:txBody>
      </p:sp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6951785" y="1957761"/>
            <a:ext cx="32062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The variance S</a:t>
            </a:r>
            <a:r>
              <a:rPr lang="en-US" b="0" baseline="-25000" dirty="0" smtClean="0">
                <a:solidFill>
                  <a:srgbClr val="FF0000"/>
                </a:solidFill>
              </a:rPr>
              <a:t>r</a:t>
            </a:r>
            <a:r>
              <a:rPr lang="en-US" b="0" baseline="30000" dirty="0" smtClean="0">
                <a:solidFill>
                  <a:srgbClr val="FF0000"/>
                </a:solidFill>
              </a:rPr>
              <a:t>2</a:t>
            </a:r>
            <a:r>
              <a:rPr lang="en-US" b="0" dirty="0" smtClean="0">
                <a:solidFill>
                  <a:srgbClr val="FF0000"/>
                </a:solidFill>
              </a:rPr>
              <a:t> can be partitioned: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69% due to between experiment sources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31% due to within experiment sources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28" name="Straight Connector 27"/>
          <p:cNvCxnSpPr/>
          <p:nvPr/>
        </p:nvCxnSpPr>
        <p:spPr bwMode="auto">
          <a:xfrm>
            <a:off x="926125" y="3423138"/>
            <a:ext cx="5556739" cy="11723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29" name="Down Arrow 28"/>
          <p:cNvSpPr/>
          <p:nvPr/>
        </p:nvSpPr>
        <p:spPr bwMode="auto">
          <a:xfrm>
            <a:off x="3915510" y="3434861"/>
            <a:ext cx="246185" cy="1289540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30" name="Up Arrow 29"/>
          <p:cNvSpPr/>
          <p:nvPr/>
        </p:nvSpPr>
        <p:spPr bwMode="auto">
          <a:xfrm>
            <a:off x="3915509" y="2110162"/>
            <a:ext cx="246184" cy="1301262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-5400000">
            <a:off x="-462844" y="3431822"/>
            <a:ext cx="153528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log</a:t>
            </a:r>
            <a:r>
              <a:rPr lang="en-US" sz="1400" b="0" baseline="-25000" dirty="0" smtClean="0"/>
              <a:t>10</a:t>
            </a:r>
            <a:r>
              <a:rPr lang="en-US" sz="1400" b="0" dirty="0" smtClean="0"/>
              <a:t> (</a:t>
            </a:r>
            <a:r>
              <a:rPr lang="en-US" sz="1400" b="0" dirty="0" err="1" smtClean="0"/>
              <a:t>cfu</a:t>
            </a:r>
            <a:r>
              <a:rPr lang="en-US" sz="1400" b="0" dirty="0" smtClean="0"/>
              <a:t>/cm</a:t>
            </a:r>
            <a:r>
              <a:rPr lang="en-US" sz="1400" b="0" baseline="30000" dirty="0" smtClean="0"/>
              <a:t>2</a:t>
            </a:r>
            <a:r>
              <a:rPr lang="en-US" sz="1400" b="0" dirty="0" smtClean="0"/>
              <a:t>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1293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11"/>
          <p:cNvSpPr>
            <a:spLocks noChangeShapeType="1"/>
          </p:cNvSpPr>
          <p:nvPr/>
        </p:nvSpPr>
        <p:spPr bwMode="auto">
          <a:xfrm flipV="1">
            <a:off x="5223237" y="4939058"/>
            <a:ext cx="61913" cy="333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2" name="Line 12"/>
          <p:cNvSpPr>
            <a:spLocks noChangeShapeType="1"/>
          </p:cNvSpPr>
          <p:nvPr/>
        </p:nvSpPr>
        <p:spPr bwMode="auto">
          <a:xfrm>
            <a:off x="5285150" y="4948583"/>
            <a:ext cx="92075" cy="4079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3" name="Line 13"/>
          <p:cNvSpPr>
            <a:spLocks noChangeShapeType="1"/>
          </p:cNvSpPr>
          <p:nvPr/>
        </p:nvSpPr>
        <p:spPr bwMode="auto">
          <a:xfrm flipV="1">
            <a:off x="5388337" y="4258020"/>
            <a:ext cx="119063" cy="1098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4" name="Rectangle 15"/>
          <p:cNvSpPr>
            <a:spLocks noChangeArrowheads="1"/>
          </p:cNvSpPr>
          <p:nvPr/>
        </p:nvSpPr>
        <p:spPr bwMode="auto">
          <a:xfrm>
            <a:off x="5909037" y="4389783"/>
            <a:ext cx="218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7895" name="Rectangle 16"/>
          <p:cNvSpPr>
            <a:spLocks noChangeArrowheads="1"/>
          </p:cNvSpPr>
          <p:nvPr/>
        </p:nvSpPr>
        <p:spPr bwMode="auto">
          <a:xfrm>
            <a:off x="5680437" y="4942233"/>
            <a:ext cx="989053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cs typeface="Arial" charset="0"/>
              </a:rPr>
              <a:t>n</a:t>
            </a:r>
            <a:r>
              <a:rPr lang="en-US" b="0" baseline="-25000">
                <a:cs typeface="Arial" charset="0"/>
              </a:rPr>
              <a:t>c</a:t>
            </a:r>
            <a:r>
              <a:rPr lang="en-US" b="0">
                <a:cs typeface="Arial" charset="0"/>
              </a:rPr>
              <a:t> • m</a:t>
            </a:r>
          </a:p>
        </p:txBody>
      </p:sp>
      <p:sp>
        <p:nvSpPr>
          <p:cNvPr id="37896" name="Rectangle 19"/>
          <p:cNvSpPr>
            <a:spLocks noChangeArrowheads="1"/>
          </p:cNvSpPr>
          <p:nvPr/>
        </p:nvSpPr>
        <p:spPr bwMode="auto">
          <a:xfrm>
            <a:off x="6170975" y="4526308"/>
            <a:ext cx="107402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c</a:t>
            </a:r>
          </a:p>
        </p:txBody>
      </p:sp>
      <p:sp>
        <p:nvSpPr>
          <p:cNvPr id="37897" name="Rectangle 20"/>
          <p:cNvSpPr>
            <a:spLocks noChangeArrowheads="1"/>
          </p:cNvSpPr>
          <p:nvPr/>
        </p:nvSpPr>
        <p:spPr bwMode="auto">
          <a:xfrm>
            <a:off x="6182087" y="4297708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37898" name="Rectangle 23"/>
          <p:cNvSpPr>
            <a:spLocks noChangeArrowheads="1"/>
          </p:cNvSpPr>
          <p:nvPr/>
        </p:nvSpPr>
        <p:spPr bwMode="auto">
          <a:xfrm>
            <a:off x="6821850" y="4664420"/>
            <a:ext cx="251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b="0" dirty="0">
              <a:cs typeface="Arial" charset="0"/>
            </a:endParaRPr>
          </a:p>
        </p:txBody>
      </p:sp>
      <p:sp>
        <p:nvSpPr>
          <p:cNvPr id="37899" name="Rectangle 2"/>
          <p:cNvSpPr>
            <a:spLocks noChangeArrowheads="1"/>
          </p:cNvSpPr>
          <p:nvPr/>
        </p:nvSpPr>
        <p:spPr bwMode="auto">
          <a:xfrm>
            <a:off x="146756" y="228600"/>
            <a:ext cx="997937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003366"/>
                </a:solidFill>
                <a:cs typeface="Arial" charset="0"/>
              </a:rPr>
              <a:t>Formula for the SE of the mean </a:t>
            </a:r>
            <a:r>
              <a:rPr lang="en-US" sz="3200" b="1" dirty="0" smtClean="0">
                <a:solidFill>
                  <a:srgbClr val="003366"/>
                </a:solidFill>
                <a:cs typeface="Arial" charset="0"/>
              </a:rPr>
              <a:t>control LD, </a:t>
            </a:r>
            <a:r>
              <a:rPr lang="en-US" sz="3200" b="1" dirty="0">
                <a:solidFill>
                  <a:srgbClr val="003366"/>
                </a:solidFill>
                <a:cs typeface="Arial" charset="0"/>
              </a:rPr>
              <a:t>averaged over experiments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71525" y="1644650"/>
            <a:ext cx="9172575" cy="2042227"/>
            <a:chOff x="304800" y="1644650"/>
            <a:chExt cx="7924800" cy="2258341"/>
          </a:xfrm>
        </p:grpSpPr>
        <p:sp>
          <p:nvSpPr>
            <p:cNvPr id="37916" name="Rectangle 8"/>
            <p:cNvSpPr>
              <a:spLocks noChangeArrowheads="1"/>
            </p:cNvSpPr>
            <p:nvPr/>
          </p:nvSpPr>
          <p:spPr bwMode="auto">
            <a:xfrm>
              <a:off x="304800" y="1644650"/>
              <a:ext cx="7924800" cy="2258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ts val="3800"/>
                </a:lnSpc>
              </a:pPr>
              <a:r>
                <a:rPr lang="en-US" b="0" dirty="0">
                  <a:solidFill>
                    <a:srgbClr val="FF0000"/>
                  </a:solidFill>
                  <a:cs typeface="Arial" charset="0"/>
                </a:rPr>
                <a:t>S</a:t>
              </a:r>
              <a:r>
                <a:rPr lang="en-US" b="0" baseline="-25000" dirty="0">
                  <a:solidFill>
                    <a:srgbClr val="FF0000"/>
                  </a:solidFill>
                  <a:cs typeface="Arial" charset="0"/>
                </a:rPr>
                <a:t>c</a:t>
              </a:r>
              <a:r>
                <a:rPr lang="en-US" b="0" dirty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US" b="0" dirty="0">
                  <a:cs typeface="Arial" charset="0"/>
                </a:rPr>
                <a:t>= within-experiment variance of control </a:t>
              </a:r>
              <a:r>
                <a:rPr lang="en-US" b="0" dirty="0" smtClean="0">
                  <a:cs typeface="Arial" charset="0"/>
                </a:rPr>
                <a:t>coupon </a:t>
              </a:r>
              <a:r>
                <a:rPr lang="en-US" b="0" dirty="0">
                  <a:cs typeface="Arial" charset="0"/>
                </a:rPr>
                <a:t>LD</a:t>
              </a: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S</a:t>
              </a:r>
              <a:r>
                <a:rPr lang="en-US" b="0" baseline="-25000" dirty="0" smtClean="0">
                  <a:solidFill>
                    <a:srgbClr val="FF0000"/>
                  </a:solidFill>
                  <a:cs typeface="Arial" charset="0"/>
                </a:rPr>
                <a:t>E</a:t>
              </a:r>
              <a:r>
                <a:rPr lang="en-US" b="0" dirty="0" smtClean="0">
                  <a:cs typeface="Arial" charset="0"/>
                </a:rPr>
                <a:t> </a:t>
              </a:r>
              <a:r>
                <a:rPr lang="en-US" b="0" dirty="0">
                  <a:cs typeface="Arial" charset="0"/>
                </a:rPr>
                <a:t>= between-experiments variance of </a:t>
              </a:r>
              <a:r>
                <a:rPr lang="en-US" b="0" dirty="0" smtClean="0">
                  <a:cs typeface="Arial" charset="0"/>
                </a:rPr>
                <a:t>control coupon LD</a:t>
              </a:r>
              <a:endParaRPr lang="en-US" b="0" dirty="0">
                <a:cs typeface="Arial" charset="0"/>
              </a:endParaRP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err="1">
                  <a:cs typeface="Arial" charset="0"/>
                </a:rPr>
                <a:t>n</a:t>
              </a:r>
              <a:r>
                <a:rPr lang="en-US" b="0" baseline="-25000" dirty="0" err="1">
                  <a:cs typeface="Arial" charset="0"/>
                </a:rPr>
                <a:t>c</a:t>
              </a:r>
              <a:r>
                <a:rPr lang="en-US" b="0" dirty="0">
                  <a:cs typeface="Arial" charset="0"/>
                </a:rPr>
                <a:t> = number of control </a:t>
              </a:r>
              <a:r>
                <a:rPr lang="en-US" b="0" dirty="0" smtClean="0">
                  <a:cs typeface="Arial" charset="0"/>
                </a:rPr>
                <a:t>coupons per experiment</a:t>
              </a:r>
              <a:endParaRPr lang="en-US" b="0" dirty="0">
                <a:cs typeface="Arial" charset="0"/>
              </a:endParaRP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smtClean="0">
                  <a:cs typeface="Arial" charset="0"/>
                </a:rPr>
                <a:t>m  </a:t>
              </a:r>
              <a:r>
                <a:rPr lang="en-US" b="0" dirty="0">
                  <a:cs typeface="Arial" charset="0"/>
                </a:rPr>
                <a:t>= number of experiments </a:t>
              </a:r>
              <a:endParaRPr lang="en-US" b="0" baseline="30000" dirty="0">
                <a:cs typeface="Arial" charset="0"/>
              </a:endParaRPr>
            </a:p>
          </p:txBody>
        </p:sp>
        <p:sp>
          <p:nvSpPr>
            <p:cNvPr id="37917" name="Text Box 24"/>
            <p:cNvSpPr txBox="1">
              <a:spLocks noChangeArrowheads="1"/>
            </p:cNvSpPr>
            <p:nvPr/>
          </p:nvSpPr>
          <p:spPr bwMode="auto">
            <a:xfrm>
              <a:off x="518559" y="1654682"/>
              <a:ext cx="285576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cs typeface="Arial" charset="0"/>
                </a:rPr>
                <a:t>2</a:t>
              </a:r>
              <a:endParaRPr lang="en-US" sz="1600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918" name="Text Box 25"/>
            <p:cNvSpPr txBox="1">
              <a:spLocks noChangeArrowheads="1"/>
            </p:cNvSpPr>
            <p:nvPr/>
          </p:nvSpPr>
          <p:spPr bwMode="auto">
            <a:xfrm>
              <a:off x="518559" y="2204717"/>
              <a:ext cx="285576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cs typeface="Arial" charset="0"/>
                </a:rPr>
                <a:t>2</a:t>
              </a:r>
              <a:endParaRPr lang="en-US" sz="1600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919" name="Text Box 25"/>
            <p:cNvSpPr txBox="1">
              <a:spLocks noChangeArrowheads="1"/>
            </p:cNvSpPr>
            <p:nvPr/>
          </p:nvSpPr>
          <p:spPr bwMode="auto">
            <a:xfrm>
              <a:off x="518559" y="2725466"/>
              <a:ext cx="159601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US" sz="1600" dirty="0">
                <a:cs typeface="Arial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5651862" y="4848570"/>
            <a:ext cx="10287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893" idx="1"/>
          </p:cNvCxnSpPr>
          <p:nvPr/>
        </p:nvCxnSpPr>
        <p:spPr>
          <a:xfrm rot="5400000" flipH="1" flipV="1">
            <a:off x="6918248" y="2822478"/>
            <a:ext cx="24694" cy="284639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9" name="Rectangle 15"/>
          <p:cNvSpPr>
            <a:spLocks noChangeArrowheads="1"/>
          </p:cNvSpPr>
          <p:nvPr/>
        </p:nvSpPr>
        <p:spPr bwMode="auto">
          <a:xfrm>
            <a:off x="7489114" y="4381845"/>
            <a:ext cx="218008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7910" name="Rectangle 16"/>
          <p:cNvSpPr>
            <a:spLocks noChangeArrowheads="1"/>
          </p:cNvSpPr>
          <p:nvPr/>
        </p:nvSpPr>
        <p:spPr bwMode="auto">
          <a:xfrm>
            <a:off x="7558964" y="4934295"/>
            <a:ext cx="29976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cs typeface="Arial" charset="0"/>
              </a:rPr>
              <a:t>m</a:t>
            </a:r>
          </a:p>
        </p:txBody>
      </p:sp>
      <p:sp>
        <p:nvSpPr>
          <p:cNvPr id="37911" name="Rectangle 19"/>
          <p:cNvSpPr>
            <a:spLocks noChangeArrowheads="1"/>
          </p:cNvSpPr>
          <p:nvPr/>
        </p:nvSpPr>
        <p:spPr bwMode="auto">
          <a:xfrm>
            <a:off x="7751052" y="4518370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E</a:t>
            </a:r>
          </a:p>
        </p:txBody>
      </p:sp>
      <p:sp>
        <p:nvSpPr>
          <p:cNvPr id="37912" name="Rectangle 20"/>
          <p:cNvSpPr>
            <a:spLocks noChangeArrowheads="1"/>
          </p:cNvSpPr>
          <p:nvPr/>
        </p:nvSpPr>
        <p:spPr bwMode="auto">
          <a:xfrm>
            <a:off x="7760577" y="4289770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230352" y="4840633"/>
            <a:ext cx="10287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4" name="TextBox 41"/>
          <p:cNvSpPr txBox="1">
            <a:spLocks noChangeArrowheads="1"/>
          </p:cNvSpPr>
          <p:nvPr/>
        </p:nvSpPr>
        <p:spPr bwMode="auto">
          <a:xfrm>
            <a:off x="1142998" y="4619970"/>
            <a:ext cx="4022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cs typeface="Arial" charset="0"/>
              </a:rPr>
              <a:t>SE of </a:t>
            </a:r>
            <a:r>
              <a:rPr lang="en-US" b="0" dirty="0">
                <a:solidFill>
                  <a:srgbClr val="00B050"/>
                </a:solidFill>
                <a:cs typeface="Arial" charset="0"/>
              </a:rPr>
              <a:t>mean </a:t>
            </a:r>
            <a:r>
              <a:rPr lang="en-US" b="0" dirty="0" smtClean="0">
                <a:solidFill>
                  <a:srgbClr val="00B050"/>
                </a:solidFill>
                <a:cs typeface="Arial" charset="0"/>
              </a:rPr>
              <a:t>control LD </a:t>
            </a:r>
            <a:r>
              <a:rPr lang="en-US" b="0" dirty="0">
                <a:cs typeface="Arial" charset="0"/>
              </a:rPr>
              <a:t>=</a:t>
            </a:r>
          </a:p>
        </p:txBody>
      </p:sp>
      <p:sp>
        <p:nvSpPr>
          <p:cNvPr id="37915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1293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11"/>
          <p:cNvSpPr>
            <a:spLocks noChangeShapeType="1"/>
          </p:cNvSpPr>
          <p:nvPr/>
        </p:nvSpPr>
        <p:spPr bwMode="auto">
          <a:xfrm flipV="1">
            <a:off x="4342695" y="4530652"/>
            <a:ext cx="61913" cy="333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2" name="Line 12"/>
          <p:cNvSpPr>
            <a:spLocks noChangeShapeType="1"/>
          </p:cNvSpPr>
          <p:nvPr/>
        </p:nvSpPr>
        <p:spPr bwMode="auto">
          <a:xfrm>
            <a:off x="4404608" y="4540177"/>
            <a:ext cx="92075" cy="4079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3" name="Line 13"/>
          <p:cNvSpPr>
            <a:spLocks noChangeShapeType="1"/>
          </p:cNvSpPr>
          <p:nvPr/>
        </p:nvSpPr>
        <p:spPr bwMode="auto">
          <a:xfrm flipV="1">
            <a:off x="4507795" y="3849614"/>
            <a:ext cx="119063" cy="1098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5" name="Rectangle 16"/>
          <p:cNvSpPr>
            <a:spLocks noChangeArrowheads="1"/>
          </p:cNvSpPr>
          <p:nvPr/>
        </p:nvSpPr>
        <p:spPr bwMode="auto">
          <a:xfrm>
            <a:off x="4957941" y="4533827"/>
            <a:ext cx="777457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 smtClean="0">
                <a:cs typeface="Arial" charset="0"/>
              </a:rPr>
              <a:t>3 • 3</a:t>
            </a:r>
            <a:endParaRPr lang="en-US" b="0" dirty="0">
              <a:cs typeface="Arial" charset="0"/>
            </a:endParaRPr>
          </a:p>
        </p:txBody>
      </p:sp>
      <p:sp>
        <p:nvSpPr>
          <p:cNvPr id="37899" name="Rectangle 2"/>
          <p:cNvSpPr>
            <a:spLocks noChangeArrowheads="1"/>
          </p:cNvSpPr>
          <p:nvPr/>
        </p:nvSpPr>
        <p:spPr bwMode="auto">
          <a:xfrm>
            <a:off x="146756" y="228600"/>
            <a:ext cx="9979377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003366"/>
                </a:solidFill>
                <a:cs typeface="Arial" charset="0"/>
              </a:rPr>
              <a:t>Formula for the SE of the mean </a:t>
            </a:r>
            <a:r>
              <a:rPr lang="en-US" sz="3200" b="1" dirty="0" smtClean="0">
                <a:solidFill>
                  <a:srgbClr val="003366"/>
                </a:solidFill>
                <a:cs typeface="Arial" charset="0"/>
              </a:rPr>
              <a:t>control LD, </a:t>
            </a:r>
            <a:r>
              <a:rPr lang="en-US" sz="3200" b="1" dirty="0">
                <a:solidFill>
                  <a:srgbClr val="003366"/>
                </a:solidFill>
                <a:cs typeface="Arial" charset="0"/>
              </a:rPr>
              <a:t>averaged over experiments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71525" y="1644650"/>
            <a:ext cx="9172575" cy="2042227"/>
            <a:chOff x="304800" y="1644650"/>
            <a:chExt cx="7924800" cy="2258341"/>
          </a:xfrm>
        </p:grpSpPr>
        <p:sp>
          <p:nvSpPr>
            <p:cNvPr id="37916" name="Rectangle 8"/>
            <p:cNvSpPr>
              <a:spLocks noChangeArrowheads="1"/>
            </p:cNvSpPr>
            <p:nvPr/>
          </p:nvSpPr>
          <p:spPr bwMode="auto">
            <a:xfrm>
              <a:off x="304800" y="1644650"/>
              <a:ext cx="7924800" cy="2258341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ts val="3800"/>
                </a:lnSpc>
              </a:pP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S</a:t>
              </a:r>
              <a:r>
                <a:rPr lang="en-US" b="0" baseline="-25000" dirty="0" smtClean="0">
                  <a:solidFill>
                    <a:srgbClr val="FF0000"/>
                  </a:solidFill>
                  <a:cs typeface="Arial" charset="0"/>
                </a:rPr>
                <a:t>c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 = </a:t>
              </a:r>
              <a:r>
                <a:rPr lang="en-US" b="0" dirty="0" smtClean="0">
                  <a:cs typeface="Arial" charset="0"/>
                </a:rPr>
                <a:t>0.31 x (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.15</a:t>
              </a:r>
              <a:r>
                <a:rPr lang="en-US" b="0" dirty="0" smtClean="0">
                  <a:cs typeface="Arial" charset="0"/>
                </a:rPr>
                <a:t>)</a:t>
              </a:r>
              <a:r>
                <a:rPr lang="en-US" b="0" baseline="30000" dirty="0" smtClean="0">
                  <a:cs typeface="Arial" charset="0"/>
                </a:rPr>
                <a:t>2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US" b="0" dirty="0" smtClean="0">
                  <a:cs typeface="Arial" charset="0"/>
                </a:rPr>
                <a:t>=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 0.006975 </a:t>
              </a: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S</a:t>
              </a:r>
              <a:r>
                <a:rPr lang="en-US" b="0" baseline="-25000" dirty="0" smtClean="0">
                  <a:solidFill>
                    <a:srgbClr val="FF0000"/>
                  </a:solidFill>
                  <a:cs typeface="Arial" charset="0"/>
                </a:rPr>
                <a:t>E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 = </a:t>
              </a:r>
              <a:r>
                <a:rPr lang="en-US" b="0" dirty="0" smtClean="0">
                  <a:cs typeface="Arial" charset="0"/>
                </a:rPr>
                <a:t>0.69 x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US" b="0" dirty="0" smtClean="0">
                  <a:cs typeface="Arial" charset="0"/>
                </a:rPr>
                <a:t>(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.15</a:t>
              </a:r>
              <a:r>
                <a:rPr lang="en-US" b="0" dirty="0" smtClean="0">
                  <a:cs typeface="Arial" charset="0"/>
                </a:rPr>
                <a:t>)</a:t>
              </a:r>
              <a:r>
                <a:rPr lang="en-US" b="0" baseline="30000" dirty="0" smtClean="0">
                  <a:cs typeface="Arial" charset="0"/>
                </a:rPr>
                <a:t>2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US" b="0" dirty="0" smtClean="0">
                  <a:cs typeface="Arial" charset="0"/>
                </a:rPr>
                <a:t>=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 0.015525</a:t>
              </a: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err="1" smtClean="0">
                  <a:cs typeface="Arial" charset="0"/>
                </a:rPr>
                <a:t>n</a:t>
              </a:r>
              <a:r>
                <a:rPr lang="en-US" b="0" baseline="-25000" dirty="0" err="1" smtClean="0">
                  <a:cs typeface="Arial" charset="0"/>
                </a:rPr>
                <a:t>c</a:t>
              </a:r>
              <a:r>
                <a:rPr lang="en-US" b="0" dirty="0" smtClean="0">
                  <a:cs typeface="Arial" charset="0"/>
                </a:rPr>
                <a:t> </a:t>
              </a:r>
              <a:r>
                <a:rPr lang="en-US" b="0" dirty="0">
                  <a:cs typeface="Arial" charset="0"/>
                </a:rPr>
                <a:t>= </a:t>
              </a:r>
              <a:r>
                <a:rPr lang="en-US" b="0" dirty="0" smtClean="0">
                  <a:cs typeface="Arial" charset="0"/>
                </a:rPr>
                <a:t>3</a:t>
              </a:r>
              <a:endParaRPr lang="en-US" b="0" dirty="0">
                <a:cs typeface="Arial" charset="0"/>
              </a:endParaRP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smtClean="0">
                  <a:cs typeface="Arial" charset="0"/>
                </a:rPr>
                <a:t>m = 3</a:t>
              </a:r>
              <a:endParaRPr lang="en-US" b="0" baseline="30000" dirty="0">
                <a:cs typeface="Arial" charset="0"/>
              </a:endParaRPr>
            </a:p>
          </p:txBody>
        </p:sp>
        <p:sp>
          <p:nvSpPr>
            <p:cNvPr id="37917" name="Text Box 24"/>
            <p:cNvSpPr txBox="1">
              <a:spLocks noChangeArrowheads="1"/>
            </p:cNvSpPr>
            <p:nvPr/>
          </p:nvSpPr>
          <p:spPr bwMode="auto">
            <a:xfrm>
              <a:off x="518559" y="1654682"/>
              <a:ext cx="285576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cs typeface="Arial" charset="0"/>
                </a:rPr>
                <a:t>2</a:t>
              </a:r>
              <a:endParaRPr lang="en-US" sz="1600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918" name="Text Box 25"/>
            <p:cNvSpPr txBox="1">
              <a:spLocks noChangeArrowheads="1"/>
            </p:cNvSpPr>
            <p:nvPr/>
          </p:nvSpPr>
          <p:spPr bwMode="auto">
            <a:xfrm>
              <a:off x="518559" y="2204717"/>
              <a:ext cx="285576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cs typeface="Arial" charset="0"/>
                </a:rPr>
                <a:t>2</a:t>
              </a:r>
              <a:endParaRPr lang="en-US" sz="1600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919" name="Text Box 25"/>
            <p:cNvSpPr txBox="1">
              <a:spLocks noChangeArrowheads="1"/>
            </p:cNvSpPr>
            <p:nvPr/>
          </p:nvSpPr>
          <p:spPr bwMode="auto">
            <a:xfrm>
              <a:off x="518559" y="2725466"/>
              <a:ext cx="159601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endParaRPr lang="en-US" sz="1600" dirty="0">
                <a:cs typeface="Arial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 flipV="1">
            <a:off x="4771320" y="4434527"/>
            <a:ext cx="1369827" cy="5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893" idx="1"/>
          </p:cNvCxnSpPr>
          <p:nvPr/>
        </p:nvCxnSpPr>
        <p:spPr>
          <a:xfrm rot="5400000" flipH="1" flipV="1">
            <a:off x="6382014" y="2092349"/>
            <a:ext cx="2109" cy="351242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0" name="Rectangle 16"/>
          <p:cNvSpPr>
            <a:spLocks noChangeArrowheads="1"/>
          </p:cNvSpPr>
          <p:nvPr/>
        </p:nvSpPr>
        <p:spPr bwMode="auto">
          <a:xfrm>
            <a:off x="7378340" y="4525889"/>
            <a:ext cx="195566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 smtClean="0">
                <a:cs typeface="Arial" charset="0"/>
              </a:rPr>
              <a:t>3</a:t>
            </a:r>
            <a:endParaRPr lang="en-US" b="0" dirty="0">
              <a:cs typeface="Arial" charset="0"/>
            </a:endParaRPr>
          </a:p>
        </p:txBody>
      </p:sp>
      <p:cxnSp>
        <p:nvCxnSpPr>
          <p:cNvPr id="41" name="Straight Connector 40"/>
          <p:cNvCxnSpPr/>
          <p:nvPr/>
        </p:nvCxnSpPr>
        <p:spPr>
          <a:xfrm>
            <a:off x="6846526" y="4432227"/>
            <a:ext cx="1292754" cy="2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4" name="TextBox 41"/>
          <p:cNvSpPr txBox="1">
            <a:spLocks noChangeArrowheads="1"/>
          </p:cNvSpPr>
          <p:nvPr/>
        </p:nvSpPr>
        <p:spPr bwMode="auto">
          <a:xfrm>
            <a:off x="251167" y="4211564"/>
            <a:ext cx="402225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cs typeface="Arial" charset="0"/>
              </a:rPr>
              <a:t>SE of </a:t>
            </a:r>
            <a:r>
              <a:rPr lang="en-US" b="0" dirty="0">
                <a:solidFill>
                  <a:srgbClr val="00B050"/>
                </a:solidFill>
                <a:cs typeface="Arial" charset="0"/>
              </a:rPr>
              <a:t>mean </a:t>
            </a:r>
            <a:r>
              <a:rPr lang="en-US" b="0" dirty="0" smtClean="0">
                <a:solidFill>
                  <a:srgbClr val="00B050"/>
                </a:solidFill>
                <a:cs typeface="Arial" charset="0"/>
              </a:rPr>
              <a:t>control LD </a:t>
            </a:r>
            <a:r>
              <a:rPr lang="en-US" b="0" dirty="0">
                <a:cs typeface="Arial" charset="0"/>
              </a:rPr>
              <a:t>=</a:t>
            </a:r>
          </a:p>
        </p:txBody>
      </p:sp>
      <p:sp>
        <p:nvSpPr>
          <p:cNvPr id="37915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7" name="TextBox 26"/>
          <p:cNvSpPr txBox="1"/>
          <p:nvPr/>
        </p:nvSpPr>
        <p:spPr>
          <a:xfrm>
            <a:off x="4730035" y="3926526"/>
            <a:ext cx="1535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.006975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31" name="Rectangle 23"/>
          <p:cNvSpPr>
            <a:spLocks noChangeArrowheads="1"/>
          </p:cNvSpPr>
          <p:nvPr/>
        </p:nvSpPr>
        <p:spPr bwMode="auto">
          <a:xfrm>
            <a:off x="6336423" y="4256014"/>
            <a:ext cx="25167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b="0" dirty="0"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6643519" y="3920880"/>
            <a:ext cx="15352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.015525</a:t>
            </a:r>
            <a:endParaRPr lang="en-US" b="0" dirty="0">
              <a:solidFill>
                <a:srgbClr val="FF0000"/>
              </a:solidFill>
            </a:endParaRPr>
          </a:p>
        </p:txBody>
      </p:sp>
      <p:sp>
        <p:nvSpPr>
          <p:cNvPr id="36" name="TextBox 41"/>
          <p:cNvSpPr txBox="1">
            <a:spLocks noChangeArrowheads="1"/>
          </p:cNvSpPr>
          <p:nvPr/>
        </p:nvSpPr>
        <p:spPr bwMode="auto">
          <a:xfrm>
            <a:off x="8309739" y="4194629"/>
            <a:ext cx="163538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cs typeface="Arial" charset="0"/>
              </a:rPr>
              <a:t>= </a:t>
            </a:r>
            <a:r>
              <a:rPr lang="en-US" b="0" dirty="0" smtClean="0">
                <a:solidFill>
                  <a:srgbClr val="FF0000"/>
                </a:solidFill>
                <a:cs typeface="Arial" charset="0"/>
              </a:rPr>
              <a:t>0.0771</a:t>
            </a:r>
            <a:endParaRPr lang="en-US" b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37" name="TextBox 41"/>
          <p:cNvSpPr txBox="1">
            <a:spLocks noChangeArrowheads="1"/>
          </p:cNvSpPr>
          <p:nvPr/>
        </p:nvSpPr>
        <p:spPr bwMode="auto">
          <a:xfrm>
            <a:off x="888994" y="5255509"/>
            <a:ext cx="7989688" cy="984885"/>
          </a:xfrm>
          <a:prstGeom prst="rect">
            <a:avLst/>
          </a:prstGeom>
          <a:noFill/>
          <a:ln w="9525">
            <a:solidFill>
              <a:srgbClr val="00B05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cs typeface="Arial" charset="0"/>
              </a:rPr>
              <a:t>95% CI for </a:t>
            </a:r>
            <a:r>
              <a:rPr lang="en-US" b="0" dirty="0" smtClean="0">
                <a:solidFill>
                  <a:srgbClr val="00B050"/>
                </a:solidFill>
                <a:cs typeface="Arial" charset="0"/>
              </a:rPr>
              <a:t>mean control LD </a:t>
            </a:r>
            <a:r>
              <a:rPr lang="en-US" b="0" dirty="0" smtClean="0">
                <a:cs typeface="Arial" charset="0"/>
              </a:rPr>
              <a:t>	= </a:t>
            </a:r>
            <a:r>
              <a:rPr lang="en-US" b="0" dirty="0" smtClean="0">
                <a:solidFill>
                  <a:srgbClr val="00B050"/>
                </a:solidFill>
                <a:cs typeface="Arial" charset="0"/>
              </a:rPr>
              <a:t>6.77 </a:t>
            </a:r>
            <a:r>
              <a:rPr lang="en-US" b="0" dirty="0" smtClean="0">
                <a:cs typeface="Arial" charset="0"/>
              </a:rPr>
              <a:t>± t</a:t>
            </a:r>
            <a:r>
              <a:rPr lang="en-US" b="0" baseline="-25000" dirty="0" smtClean="0">
                <a:cs typeface="Arial" charset="0"/>
              </a:rPr>
              <a:t>6</a:t>
            </a:r>
            <a:r>
              <a:rPr lang="en-US" b="0" dirty="0" smtClean="0">
                <a:cs typeface="Arial" charset="0"/>
              </a:rPr>
              <a:t> x </a:t>
            </a:r>
            <a:r>
              <a:rPr lang="en-US" b="0" dirty="0" smtClean="0">
                <a:solidFill>
                  <a:srgbClr val="FF0000"/>
                </a:solidFill>
                <a:cs typeface="Arial" charset="0"/>
              </a:rPr>
              <a:t>0.0771</a:t>
            </a:r>
          </a:p>
          <a:p>
            <a:endParaRPr lang="en-US" sz="1000" b="0" dirty="0" smtClean="0">
              <a:cs typeface="Arial" charset="0"/>
            </a:endParaRPr>
          </a:p>
          <a:p>
            <a:r>
              <a:rPr lang="en-US" b="0" dirty="0" smtClean="0">
                <a:cs typeface="Arial" charset="0"/>
              </a:rPr>
              <a:t>                                         	= </a:t>
            </a:r>
            <a:r>
              <a:rPr lang="en-US" b="0" dirty="0" smtClean="0">
                <a:solidFill>
                  <a:srgbClr val="00B050"/>
                </a:solidFill>
                <a:cs typeface="Arial" charset="0"/>
              </a:rPr>
              <a:t>(6.58,  6.96)</a:t>
            </a:r>
            <a:endParaRPr lang="en-US" b="0" dirty="0">
              <a:solidFill>
                <a:srgbClr val="00B050"/>
              </a:solidFill>
              <a:cs typeface="Arial" charset="0"/>
            </a:endParaRPr>
          </a:p>
        </p:txBody>
      </p:sp>
      <p:pic>
        <p:nvPicPr>
          <p:cNvPr id="38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250157" y="1520150"/>
            <a:ext cx="3036843" cy="2024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9395" y="1383321"/>
            <a:ext cx="6945923" cy="463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22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1312985" y="3411415"/>
            <a:ext cx="5169879" cy="234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Down Arrow 9"/>
          <p:cNvSpPr/>
          <p:nvPr/>
        </p:nvSpPr>
        <p:spPr bwMode="auto">
          <a:xfrm>
            <a:off x="3915512" y="3434862"/>
            <a:ext cx="234458" cy="7737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3903787" y="2602523"/>
            <a:ext cx="257906" cy="808900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27000" y="334963"/>
            <a:ext cx="1000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3366"/>
                </a:solidFill>
              </a:rPr>
              <a:t>Resemblance from technician to technician</a:t>
            </a:r>
            <a:endParaRPr lang="en-US" sz="2800" dirty="0">
              <a:solidFill>
                <a:srgbClr val="003366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010400" y="2121877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00B050"/>
                </a:solidFill>
              </a:rPr>
              <a:t>Mean LD = 8.42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7080738" y="3001108"/>
            <a:ext cx="2977662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</a:rPr>
              <a:t>S</a:t>
            </a:r>
            <a:r>
              <a:rPr lang="en-US" b="0" baseline="-25000" dirty="0" err="1" smtClean="0">
                <a:solidFill>
                  <a:srgbClr val="FF0000"/>
                </a:solidFill>
              </a:rPr>
              <a:t>r</a:t>
            </a:r>
            <a:r>
              <a:rPr lang="en-US" b="0" dirty="0" smtClean="0">
                <a:solidFill>
                  <a:srgbClr val="FF0000"/>
                </a:solidFill>
              </a:rPr>
              <a:t>  = 0.17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the typical distance between a coupon LD and the </a:t>
            </a:r>
            <a:r>
              <a:rPr lang="en-US" b="0" dirty="0" smtClean="0">
                <a:solidFill>
                  <a:srgbClr val="00B050"/>
                </a:solidFill>
              </a:rPr>
              <a:t>true mean LD  </a:t>
            </a:r>
          </a:p>
          <a:p>
            <a:endParaRPr lang="en-US" dirty="0"/>
          </a:p>
        </p:txBody>
      </p:sp>
      <p:sp>
        <p:nvSpPr>
          <p:cNvPr id="19" name="Flowchart: Or 18"/>
          <p:cNvSpPr/>
          <p:nvPr/>
        </p:nvSpPr>
        <p:spPr bwMode="auto">
          <a:xfrm>
            <a:off x="2508741" y="3856895"/>
            <a:ext cx="214064" cy="214064"/>
          </a:xfrm>
          <a:prstGeom prst="flowChartOr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0" name="Flowchart: Or 19"/>
          <p:cNvSpPr/>
          <p:nvPr/>
        </p:nvSpPr>
        <p:spPr bwMode="auto">
          <a:xfrm>
            <a:off x="5099541" y="2872157"/>
            <a:ext cx="214064" cy="214064"/>
          </a:xfrm>
          <a:prstGeom prst="flowChartOr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 rot="-5400000">
            <a:off x="-496711" y="3431822"/>
            <a:ext cx="153528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log</a:t>
            </a:r>
            <a:r>
              <a:rPr lang="en-US" sz="1400" b="0" baseline="-25000" dirty="0" smtClean="0"/>
              <a:t>10</a:t>
            </a:r>
            <a:r>
              <a:rPr lang="en-US" sz="1400" b="0" dirty="0" smtClean="0"/>
              <a:t> (</a:t>
            </a:r>
            <a:r>
              <a:rPr lang="en-US" sz="1400" b="0" dirty="0" err="1" smtClean="0"/>
              <a:t>cfu</a:t>
            </a:r>
            <a:r>
              <a:rPr lang="en-US" sz="1400" b="0" dirty="0" smtClean="0"/>
              <a:t>/cm</a:t>
            </a:r>
            <a:r>
              <a:rPr lang="en-US" sz="1400" b="0" baseline="30000" dirty="0" smtClean="0"/>
              <a:t>2</a:t>
            </a:r>
            <a:r>
              <a:rPr lang="en-US" sz="1400" b="0" dirty="0" smtClean="0"/>
              <a:t>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8" presetClass="entr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1" animBg="1"/>
      <p:bldP spid="11" grpId="1" animBg="1"/>
      <p:bldP spid="14" grpId="0"/>
      <p:bldP spid="15" grpId="1"/>
      <p:bldP spid="19" grpId="0" animBg="1"/>
      <p:bldP spid="20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extBox 15"/>
          <p:cNvSpPr txBox="1"/>
          <p:nvPr/>
        </p:nvSpPr>
        <p:spPr>
          <a:xfrm>
            <a:off x="6881447" y="1646014"/>
            <a:ext cx="320626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The variance S</a:t>
            </a:r>
            <a:r>
              <a:rPr lang="en-US" b="0" baseline="-25000" dirty="0" smtClean="0">
                <a:solidFill>
                  <a:srgbClr val="FF0000"/>
                </a:solidFill>
              </a:rPr>
              <a:t>r</a:t>
            </a:r>
            <a:r>
              <a:rPr lang="en-US" b="0" baseline="30000" dirty="0" smtClean="0">
                <a:solidFill>
                  <a:srgbClr val="FF0000"/>
                </a:solidFill>
              </a:rPr>
              <a:t>2</a:t>
            </a:r>
            <a:r>
              <a:rPr lang="en-US" b="0" dirty="0" smtClean="0">
                <a:solidFill>
                  <a:srgbClr val="FF0000"/>
                </a:solidFill>
              </a:rPr>
              <a:t> can be partitioned: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39% due to technician sources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43% due to between experiment sources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18% due to within experiment sources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101" name="Picture 5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-99395" y="1383321"/>
            <a:ext cx="6945923" cy="46306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22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" name="Text Box 3"/>
          <p:cNvSpPr txBox="1">
            <a:spLocks noChangeArrowheads="1"/>
          </p:cNvSpPr>
          <p:nvPr/>
        </p:nvSpPr>
        <p:spPr bwMode="auto">
          <a:xfrm>
            <a:off x="127000" y="334963"/>
            <a:ext cx="10007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dirty="0" smtClean="0">
                <a:solidFill>
                  <a:srgbClr val="003366"/>
                </a:solidFill>
              </a:rPr>
              <a:t>Resemblance from technician to technician</a:t>
            </a:r>
            <a:endParaRPr lang="en-US" sz="2800" dirty="0">
              <a:solidFill>
                <a:srgbClr val="003366"/>
              </a:solidFill>
            </a:endParaRPr>
          </a:p>
        </p:txBody>
      </p:sp>
      <p:cxnSp>
        <p:nvCxnSpPr>
          <p:cNvPr id="17" name="Straight Connector 16"/>
          <p:cNvCxnSpPr/>
          <p:nvPr/>
        </p:nvCxnSpPr>
        <p:spPr bwMode="auto">
          <a:xfrm>
            <a:off x="1312985" y="3411415"/>
            <a:ext cx="5169879" cy="23446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" name="Down Arrow 17"/>
          <p:cNvSpPr/>
          <p:nvPr/>
        </p:nvSpPr>
        <p:spPr bwMode="auto">
          <a:xfrm>
            <a:off x="3915512" y="3434862"/>
            <a:ext cx="234458" cy="773724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1" name="Up Arrow 20"/>
          <p:cNvSpPr/>
          <p:nvPr/>
        </p:nvSpPr>
        <p:spPr bwMode="auto">
          <a:xfrm>
            <a:off x="3903787" y="2602523"/>
            <a:ext cx="257906" cy="808900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2" name="Flowchart: Or 21"/>
          <p:cNvSpPr/>
          <p:nvPr/>
        </p:nvSpPr>
        <p:spPr bwMode="auto">
          <a:xfrm>
            <a:off x="2508741" y="3856895"/>
            <a:ext cx="214064" cy="214064"/>
          </a:xfrm>
          <a:prstGeom prst="flowChartOr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23" name="Flowchart: Or 22"/>
          <p:cNvSpPr/>
          <p:nvPr/>
        </p:nvSpPr>
        <p:spPr bwMode="auto">
          <a:xfrm>
            <a:off x="5099541" y="2872157"/>
            <a:ext cx="214064" cy="214064"/>
          </a:xfrm>
          <a:prstGeom prst="flowChartOr">
            <a:avLst/>
          </a:prstGeom>
          <a:noFill/>
          <a:ln w="19050" cap="flat" cmpd="sng" algn="ctr">
            <a:solidFill>
              <a:srgbClr val="00B05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 rot="-5400000">
            <a:off x="-496711" y="3431822"/>
            <a:ext cx="1535289" cy="30777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0" dirty="0" smtClean="0"/>
              <a:t>log</a:t>
            </a:r>
            <a:r>
              <a:rPr lang="en-US" sz="1400" b="0" baseline="-25000" dirty="0" smtClean="0"/>
              <a:t>10</a:t>
            </a:r>
            <a:r>
              <a:rPr lang="en-US" sz="1400" b="0" dirty="0" smtClean="0"/>
              <a:t> (</a:t>
            </a:r>
            <a:r>
              <a:rPr lang="en-US" sz="1400" b="0" dirty="0" err="1" smtClean="0"/>
              <a:t>cfu</a:t>
            </a:r>
            <a:r>
              <a:rPr lang="en-US" sz="1400" b="0" dirty="0" smtClean="0"/>
              <a:t>/cm</a:t>
            </a:r>
            <a:r>
              <a:rPr lang="en-US" sz="1400" b="0" baseline="30000" dirty="0" smtClean="0"/>
              <a:t>2</a:t>
            </a:r>
            <a:r>
              <a:rPr lang="en-US" sz="1400" b="0" dirty="0" smtClean="0"/>
              <a:t>)</a:t>
            </a:r>
            <a:endParaRPr lang="en-US" sz="14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22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49578" y="334963"/>
            <a:ext cx="1000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Repeatability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977544" y="1652226"/>
            <a:ext cx="8021638" cy="1800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Independent repeats of the same experiment in the same laboratory produce nearly the same </a:t>
            </a:r>
            <a:r>
              <a:rPr lang="en-US" sz="2800" b="0" u="sng" dirty="0" smtClean="0"/>
              <a:t>data</a:t>
            </a:r>
            <a:r>
              <a:rPr lang="en-US" sz="2800" b="0" dirty="0" smtClean="0"/>
              <a:t>, </a:t>
            </a:r>
            <a:r>
              <a:rPr lang="en-US" sz="2800" b="0" dirty="0"/>
              <a:t>as indicated by a small</a:t>
            </a:r>
            <a:r>
              <a:rPr lang="en-US" sz="2800" b="0" dirty="0">
                <a:solidFill>
                  <a:srgbClr val="FF0000"/>
                </a:solidFill>
              </a:rPr>
              <a:t> </a:t>
            </a:r>
            <a:r>
              <a:rPr lang="en-US" sz="2800" b="0" dirty="0" smtClean="0">
                <a:solidFill>
                  <a:srgbClr val="FF0000"/>
                </a:solidFill>
              </a:rPr>
              <a:t>repeatability standard </a:t>
            </a:r>
            <a:r>
              <a:rPr lang="en-US" sz="2800" b="0" dirty="0">
                <a:solidFill>
                  <a:srgbClr val="FF0000"/>
                </a:solidFill>
              </a:rPr>
              <a:t>deviation</a:t>
            </a:r>
            <a:r>
              <a:rPr lang="en-US" sz="2800" b="0" dirty="0"/>
              <a:t>.</a:t>
            </a:r>
          </a:p>
        </p:txBody>
      </p:sp>
      <p:pic>
        <p:nvPicPr>
          <p:cNvPr id="13319" name="Picture 8" descr="superman_main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7875" y="6124575"/>
            <a:ext cx="4556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ext Box 9"/>
          <p:cNvSpPr txBox="1">
            <a:spLocks noChangeArrowheads="1"/>
          </p:cNvSpPr>
          <p:nvPr/>
        </p:nvSpPr>
        <p:spPr bwMode="auto">
          <a:xfrm>
            <a:off x="954966" y="4273541"/>
            <a:ext cx="83058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Statistical tool: </a:t>
            </a:r>
            <a:r>
              <a:rPr lang="en-US" sz="2800" b="0" dirty="0" smtClean="0"/>
              <a:t> nested ANOVA</a:t>
            </a:r>
            <a:endParaRPr lang="en-US" sz="2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Repeatability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451557" y="1365955"/>
            <a:ext cx="9697156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Data:</a:t>
            </a:r>
            <a:r>
              <a:rPr lang="en-US" b="0" dirty="0" smtClean="0"/>
              <a:t> log reduction (LR)</a:t>
            </a:r>
          </a:p>
          <a:p>
            <a:endParaRPr lang="en-US" b="0" dirty="0" smtClean="0"/>
          </a:p>
          <a:p>
            <a:endParaRPr lang="en-US" b="0" dirty="0" smtClean="0"/>
          </a:p>
          <a:p>
            <a:endParaRPr lang="en-US" b="0" dirty="0" smtClean="0"/>
          </a:p>
          <a:p>
            <a:r>
              <a:rPr lang="en-US" b="0" dirty="0" smtClean="0"/>
              <a:t>   </a:t>
            </a:r>
            <a:r>
              <a:rPr lang="en-US" sz="2800" b="0" dirty="0" smtClean="0">
                <a:solidFill>
                  <a:srgbClr val="7030A0"/>
                </a:solidFill>
              </a:rPr>
              <a:t>LR</a:t>
            </a:r>
            <a:r>
              <a:rPr lang="en-US" sz="2800" b="0" dirty="0" smtClean="0"/>
              <a:t> = </a:t>
            </a:r>
            <a:r>
              <a:rPr lang="en-US" sz="2800" b="0" dirty="0" smtClean="0">
                <a:solidFill>
                  <a:srgbClr val="00B050"/>
                </a:solidFill>
              </a:rPr>
              <a:t>mean(control LDs) </a:t>
            </a:r>
            <a:r>
              <a:rPr lang="en-US" sz="2800" b="0" dirty="0" smtClean="0"/>
              <a:t>– </a:t>
            </a:r>
            <a:r>
              <a:rPr lang="en-US" sz="2800" b="0" dirty="0" smtClean="0">
                <a:solidFill>
                  <a:srgbClr val="00B050"/>
                </a:solidFill>
              </a:rPr>
              <a:t>mean(disinfected LDs)</a:t>
            </a:r>
          </a:p>
          <a:p>
            <a:endParaRPr lang="en-US" b="0" dirty="0" smtClean="0"/>
          </a:p>
          <a:p>
            <a:r>
              <a:rPr lang="en-US" b="0" dirty="0" smtClean="0"/>
              <a:t>	</a:t>
            </a:r>
          </a:p>
          <a:p>
            <a:endParaRPr lang="en-US" b="0" dirty="0" smtClean="0"/>
          </a:p>
          <a:p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854075"/>
          </a:xfrm>
          <a:prstGeom prst="rect">
            <a:avLst/>
          </a:prstGeom>
          <a:gradFill rotWithShape="1">
            <a:gsLst>
              <a:gs pos="0">
                <a:srgbClr val="C0C0C0">
                  <a:gamma/>
                  <a:tint val="0"/>
                  <a:invGamma/>
                </a:srgbClr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>
            <a:outerShdw dist="28398" dir="1593903" algn="ctr" rotWithShape="0">
              <a:schemeClr val="bg2"/>
            </a:outerShdw>
          </a:effectLst>
        </p:spPr>
        <p:txBody>
          <a:bodyPr wrap="none" anchor="ctr"/>
          <a:lstStyle/>
          <a:p>
            <a:pPr>
              <a:defRPr/>
            </a:pPr>
            <a:endParaRPr lang="en-US" dirty="0"/>
          </a:p>
        </p:txBody>
      </p:sp>
      <p:sp>
        <p:nvSpPr>
          <p:cNvPr id="31" name="Text Box 3"/>
          <p:cNvSpPr txBox="1">
            <a:spLocks noChangeArrowheads="1"/>
          </p:cNvSpPr>
          <p:nvPr/>
        </p:nvSpPr>
        <p:spPr bwMode="auto">
          <a:xfrm>
            <a:off x="357809" y="277813"/>
            <a:ext cx="9690652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>
              <a:spcBef>
                <a:spcPct val="50000"/>
              </a:spcBef>
            </a:pPr>
            <a:r>
              <a:rPr lang="en-US" sz="3200" b="1" dirty="0" smtClean="0">
                <a:solidFill>
                  <a:srgbClr val="003366"/>
                </a:solidFill>
              </a:rPr>
              <a:t>Standardized Biofilm Methods Laboratory</a:t>
            </a:r>
            <a:endParaRPr lang="en-US" sz="3200" b="1" dirty="0">
              <a:solidFill>
                <a:srgbClr val="003366"/>
              </a:solidFill>
            </a:endParaRPr>
          </a:p>
        </p:txBody>
      </p:sp>
      <p:sp>
        <p:nvSpPr>
          <p:cNvPr id="32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  <p:pic>
        <p:nvPicPr>
          <p:cNvPr id="9" name="Picture 24"/>
          <p:cNvPicPr>
            <a:picLocks noChangeAspect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4019108" y="1597985"/>
            <a:ext cx="1353722" cy="2157392"/>
          </a:xfrm>
          <a:prstGeom prst="rect">
            <a:avLst/>
          </a:prstGeom>
          <a:noFill/>
          <a:ln w="34925">
            <a:solidFill>
              <a:srgbClr val="0070C0"/>
            </a:solidFill>
            <a:miter lim="800000"/>
            <a:headEnd/>
            <a:tailEnd/>
          </a:ln>
        </p:spPr>
      </p:pic>
      <p:pic>
        <p:nvPicPr>
          <p:cNvPr id="10" name="Picture 2" descr="http://www.erc.montana.edu/CBEssentials-SW/research/StandBFMethods/images/Sturman_Paul-web05.jpg"/>
          <p:cNvPicPr>
            <a:picLocks noChangeAspect="1" noChangeArrowheads="1"/>
          </p:cNvPicPr>
          <p:nvPr/>
        </p:nvPicPr>
        <p:blipFill>
          <a:blip r:embed="rId3" cstate="screen"/>
          <a:srcRect/>
          <a:stretch>
            <a:fillRect/>
          </a:stretch>
        </p:blipFill>
        <p:spPr bwMode="auto">
          <a:xfrm>
            <a:off x="5559263" y="3756946"/>
            <a:ext cx="2170591" cy="1636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" name="Picture 12" descr="http://www.erc.montana.edu/CBEssentials-SW/research/StandBFMethods/images/WalkerDiane_05web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1838378" y="3737224"/>
            <a:ext cx="2148815" cy="17193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4" name="Picture 13" descr="48_MAH_inSnowStorm_11Oct2009 (2).jpg"/>
          <p:cNvPicPr>
            <a:picLocks noChangeAspect="1"/>
          </p:cNvPicPr>
          <p:nvPr/>
        </p:nvPicPr>
        <p:blipFill>
          <a:blip r:embed="rId5" cstate="screen"/>
          <a:srcRect/>
          <a:stretch>
            <a:fillRect/>
          </a:stretch>
        </p:blipFill>
        <p:spPr>
          <a:xfrm>
            <a:off x="5441061" y="2041470"/>
            <a:ext cx="1597948" cy="1711842"/>
          </a:xfrm>
          <a:prstGeom prst="rect">
            <a:avLst/>
          </a:prstGeom>
          <a:ln w="38100">
            <a:solidFill>
              <a:srgbClr val="91A6C1"/>
            </a:solidFill>
          </a:ln>
        </p:spPr>
      </p:pic>
      <p:pic>
        <p:nvPicPr>
          <p:cNvPr id="15" name="Picture 2"/>
          <p:cNvPicPr>
            <a:picLocks noChangeAspect="1" noChangeArrowheads="1"/>
          </p:cNvPicPr>
          <p:nvPr/>
        </p:nvPicPr>
        <p:blipFill>
          <a:blip r:embed="rId6" cstate="screen"/>
          <a:srcRect/>
          <a:stretch>
            <a:fillRect/>
          </a:stretch>
        </p:blipFill>
        <p:spPr bwMode="auto">
          <a:xfrm>
            <a:off x="7080844" y="1775638"/>
            <a:ext cx="1484224" cy="1978966"/>
          </a:xfrm>
          <a:prstGeom prst="rect">
            <a:avLst/>
          </a:prstGeom>
          <a:noFill/>
          <a:ln w="38100">
            <a:solidFill>
              <a:schemeClr val="accent1"/>
            </a:solidFill>
            <a:miter lim="800000"/>
            <a:headEnd/>
            <a:tailEnd/>
          </a:ln>
          <a:effectLst/>
        </p:spPr>
      </p:pic>
      <p:pic>
        <p:nvPicPr>
          <p:cNvPr id="19" name="Picture 3"/>
          <p:cNvPicPr>
            <a:picLocks noChangeAspect="1" noChangeArrowheads="1"/>
          </p:cNvPicPr>
          <p:nvPr/>
        </p:nvPicPr>
        <p:blipFill>
          <a:blip r:embed="rId7" cstate="screen"/>
          <a:srcRect/>
          <a:stretch>
            <a:fillRect/>
          </a:stretch>
        </p:blipFill>
        <p:spPr bwMode="auto">
          <a:xfrm>
            <a:off x="4008254" y="3785210"/>
            <a:ext cx="1530347" cy="2035750"/>
          </a:xfrm>
          <a:prstGeom prst="rect">
            <a:avLst/>
          </a:prstGeom>
          <a:noFill/>
          <a:ln w="38100">
            <a:solidFill>
              <a:srgbClr val="00B0F0"/>
            </a:solidFill>
            <a:miter lim="800000"/>
            <a:headEnd/>
            <a:tailEnd/>
          </a:ln>
          <a:effectLst/>
        </p:spPr>
      </p:pic>
      <p:pic>
        <p:nvPicPr>
          <p:cNvPr id="20" name="Picture 19" descr="Goeres picture 2009.jpg"/>
          <p:cNvPicPr>
            <a:picLocks noChangeAspect="1"/>
          </p:cNvPicPr>
          <p:nvPr/>
        </p:nvPicPr>
        <p:blipFill>
          <a:blip r:embed="rId8" cstate="screen"/>
          <a:stretch>
            <a:fillRect/>
          </a:stretch>
        </p:blipFill>
        <p:spPr>
          <a:xfrm>
            <a:off x="2573073" y="1847953"/>
            <a:ext cx="1420017" cy="1895723"/>
          </a:xfrm>
          <a:prstGeom prst="rect">
            <a:avLst/>
          </a:prstGeom>
          <a:ln w="25400">
            <a:solidFill>
              <a:srgbClr val="0070C0"/>
            </a:solidFill>
          </a:ln>
        </p:spPr>
      </p:pic>
      <p:sp>
        <p:nvSpPr>
          <p:cNvPr id="22" name="TextBox 21"/>
          <p:cNvSpPr txBox="1"/>
          <p:nvPr/>
        </p:nvSpPr>
        <p:spPr>
          <a:xfrm>
            <a:off x="2261325" y="1414139"/>
            <a:ext cx="188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Darla Goeres</a:t>
            </a:r>
            <a:endParaRPr lang="en-US" sz="1800" b="0" dirty="0"/>
          </a:p>
        </p:txBody>
      </p:sp>
      <p:sp>
        <p:nvSpPr>
          <p:cNvPr id="23" name="TextBox 22"/>
          <p:cNvSpPr txBox="1"/>
          <p:nvPr/>
        </p:nvSpPr>
        <p:spPr>
          <a:xfrm>
            <a:off x="4072269" y="1162493"/>
            <a:ext cx="188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Al Parker</a:t>
            </a:r>
            <a:endParaRPr lang="en-US" sz="1800" b="0" dirty="0"/>
          </a:p>
        </p:txBody>
      </p:sp>
      <p:sp>
        <p:nvSpPr>
          <p:cNvPr id="24" name="TextBox 23"/>
          <p:cNvSpPr txBox="1"/>
          <p:nvPr/>
        </p:nvSpPr>
        <p:spPr>
          <a:xfrm>
            <a:off x="5426277" y="1325514"/>
            <a:ext cx="188196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Marty Hamilton</a:t>
            </a:r>
            <a:endParaRPr lang="en-US" sz="1800" b="0" dirty="0"/>
          </a:p>
        </p:txBody>
      </p:sp>
      <p:sp>
        <p:nvSpPr>
          <p:cNvPr id="25" name="TextBox 24"/>
          <p:cNvSpPr txBox="1"/>
          <p:nvPr/>
        </p:nvSpPr>
        <p:spPr>
          <a:xfrm>
            <a:off x="1910309" y="5472222"/>
            <a:ext cx="188196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Diane Walker</a:t>
            </a:r>
            <a:endParaRPr lang="en-US" sz="1800" b="0" dirty="0"/>
          </a:p>
        </p:txBody>
      </p:sp>
      <p:sp>
        <p:nvSpPr>
          <p:cNvPr id="26" name="TextBox 25"/>
          <p:cNvSpPr txBox="1"/>
          <p:nvPr/>
        </p:nvSpPr>
        <p:spPr>
          <a:xfrm>
            <a:off x="6840279" y="1321991"/>
            <a:ext cx="22824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Lindsey Lorenz</a:t>
            </a:r>
            <a:endParaRPr lang="en-US" sz="1800" b="0" dirty="0"/>
          </a:p>
        </p:txBody>
      </p:sp>
      <p:sp>
        <p:nvSpPr>
          <p:cNvPr id="27" name="TextBox 26"/>
          <p:cNvSpPr txBox="1"/>
          <p:nvPr/>
        </p:nvSpPr>
        <p:spPr>
          <a:xfrm>
            <a:off x="5709681" y="5390707"/>
            <a:ext cx="203082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Paul Sturman</a:t>
            </a:r>
            <a:endParaRPr lang="en-US" sz="1800" b="0" dirty="0"/>
          </a:p>
        </p:txBody>
      </p:sp>
      <p:sp>
        <p:nvSpPr>
          <p:cNvPr id="28" name="TextBox 27"/>
          <p:cNvSpPr txBox="1"/>
          <p:nvPr/>
        </p:nvSpPr>
        <p:spPr>
          <a:xfrm>
            <a:off x="3522908" y="5851449"/>
            <a:ext cx="265459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800" b="0" dirty="0" smtClean="0"/>
              <a:t>Kelli Buckingham-Meyer</a:t>
            </a:r>
            <a:endParaRPr lang="en-US" sz="1800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Repeatability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2596443" y="1275638"/>
          <a:ext cx="5215468" cy="4928312"/>
        </p:xfrm>
        <a:graphic>
          <a:graphicData uri="http://schemas.openxmlformats.org/drawingml/2006/table">
            <a:tbl>
              <a:tblPr/>
              <a:tblGrid>
                <a:gridCol w="927194"/>
                <a:gridCol w="1390790"/>
                <a:gridCol w="115900"/>
                <a:gridCol w="1274892"/>
                <a:gridCol w="115900"/>
                <a:gridCol w="115900"/>
                <a:gridCol w="1274892"/>
              </a:tblGrid>
              <a:tr h="54414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control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Mean</a:t>
                      </a:r>
                    </a:p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LD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SD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6.73849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6.82056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B050"/>
                          </a:solidFill>
                          <a:latin typeface="Arial"/>
                        </a:rPr>
                        <a:t>6.83240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0.10036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6.93816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6.66276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6.73957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6.71440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0.04473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6.74086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6.91564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6.74557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B050"/>
                          </a:solidFill>
                          <a:latin typeface="Arial"/>
                        </a:rPr>
                        <a:t>6.85293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0.09341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1826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6.89758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Repeatability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1247422" y="1354667"/>
          <a:ext cx="7975599" cy="4571996"/>
        </p:xfrm>
        <a:graphic>
          <a:graphicData uri="http://schemas.openxmlformats.org/drawingml/2006/table">
            <a:tbl>
              <a:tblPr/>
              <a:tblGrid>
                <a:gridCol w="862227"/>
                <a:gridCol w="1293341"/>
                <a:gridCol w="1401119"/>
                <a:gridCol w="107778"/>
                <a:gridCol w="1185562"/>
                <a:gridCol w="1293341"/>
                <a:gridCol w="107778"/>
                <a:gridCol w="1616675"/>
                <a:gridCol w="107778"/>
              </a:tblGrid>
              <a:tr h="351692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log density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mean log density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</a:t>
                      </a:r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control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disinfected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control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disinfected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log reduction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6.73849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3.08115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6.82056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3.29326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 smtClean="0">
                          <a:solidFill>
                            <a:srgbClr val="00B050"/>
                          </a:solidFill>
                          <a:latin typeface="Arial"/>
                        </a:rPr>
                        <a:t>6.83240</a:t>
                      </a:r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3.13546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3.69695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6.93816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3.03196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6.66276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2.92334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6.73957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3.03488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6.71440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3.05656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3.65784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6.74086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3.21146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6.91564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2.73748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B05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7030A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6.74557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2.66018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B050"/>
                          </a:solidFill>
                          <a:latin typeface="Arial"/>
                        </a:rPr>
                        <a:t>6.85293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00B050"/>
                          </a:solidFill>
                          <a:latin typeface="Arial"/>
                        </a:rPr>
                        <a:t>2.70805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 dirty="0">
                          <a:solidFill>
                            <a:srgbClr val="7030A0"/>
                          </a:solidFill>
                          <a:latin typeface="Arial"/>
                        </a:rPr>
                        <a:t>4.14488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51692"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6.89758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2.72651</a:t>
                      </a: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0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8626" marR="8626" marT="8626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</a:tbl>
          </a:graphicData>
        </a:graphic>
      </p:graphicFrame>
      <p:sp>
        <p:nvSpPr>
          <p:cNvPr id="8" name="Text Box 7"/>
          <p:cNvSpPr txBox="1">
            <a:spLocks noChangeArrowheads="1"/>
          </p:cNvSpPr>
          <p:nvPr/>
        </p:nvSpPr>
        <p:spPr bwMode="auto">
          <a:xfrm>
            <a:off x="5421338" y="5884568"/>
            <a:ext cx="3502882" cy="646331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spAutoFit/>
          </a:bodyPr>
          <a:lstStyle/>
          <a:p>
            <a:r>
              <a:rPr lang="en-US" sz="3600" b="1" dirty="0" smtClean="0"/>
              <a:t> </a:t>
            </a:r>
            <a:r>
              <a:rPr lang="en-US" sz="2800" b="1" dirty="0" smtClean="0">
                <a:solidFill>
                  <a:srgbClr val="7030A0"/>
                </a:solidFill>
              </a:rPr>
              <a:t>Mean LR = </a:t>
            </a:r>
            <a:r>
              <a:rPr lang="en-US" sz="2800" b="1" dirty="0" smtClean="0">
                <a:solidFill>
                  <a:srgbClr val="7030A0"/>
                </a:solidFill>
              </a:rPr>
              <a:t>3.83</a:t>
            </a:r>
            <a:endParaRPr lang="en-US" sz="2800" b="1" dirty="0">
              <a:solidFill>
                <a:srgbClr val="7030A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Repeatability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1433690"/>
            <a:ext cx="6795911" cy="45306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TextBox 6"/>
          <p:cNvSpPr txBox="1"/>
          <p:nvPr/>
        </p:nvSpPr>
        <p:spPr>
          <a:xfrm>
            <a:off x="7010400" y="1839652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7030A0"/>
                </a:solidFill>
              </a:rPr>
              <a:t>Mean LR = </a:t>
            </a:r>
            <a:r>
              <a:rPr lang="en-US" b="0" dirty="0" smtClean="0">
                <a:solidFill>
                  <a:srgbClr val="7030A0"/>
                </a:solidFill>
              </a:rPr>
              <a:t>3.83</a:t>
            </a:r>
            <a:endParaRPr lang="en-US" b="0" dirty="0" smtClean="0">
              <a:solidFill>
                <a:srgbClr val="7030A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080738" y="2718883"/>
            <a:ext cx="2977662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err="1" smtClean="0">
                <a:solidFill>
                  <a:srgbClr val="FF0000"/>
                </a:solidFill>
              </a:rPr>
              <a:t>S</a:t>
            </a:r>
            <a:r>
              <a:rPr lang="en-US" b="0" baseline="-25000" dirty="0" err="1" smtClean="0">
                <a:solidFill>
                  <a:srgbClr val="FF0000"/>
                </a:solidFill>
              </a:rPr>
              <a:t>r</a:t>
            </a:r>
            <a:r>
              <a:rPr lang="en-US" b="0" dirty="0" smtClean="0">
                <a:solidFill>
                  <a:srgbClr val="FF0000"/>
                </a:solidFill>
              </a:rPr>
              <a:t>  = </a:t>
            </a:r>
            <a:r>
              <a:rPr lang="en-US" b="0" dirty="0" smtClean="0">
                <a:solidFill>
                  <a:srgbClr val="FF0000"/>
                </a:solidFill>
              </a:rPr>
              <a:t>0.27</a:t>
            </a:r>
            <a:endParaRPr lang="en-US" b="0" dirty="0" smtClean="0">
              <a:solidFill>
                <a:srgbClr val="FF0000"/>
              </a:solidFill>
            </a:endParaRP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the typical distance between a LR for an experiment and the </a:t>
            </a:r>
            <a:r>
              <a:rPr lang="en-US" b="0" dirty="0" smtClean="0">
                <a:solidFill>
                  <a:srgbClr val="7030A0"/>
                </a:solidFill>
              </a:rPr>
              <a:t>true mean LR  </a:t>
            </a:r>
          </a:p>
          <a:p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 bwMode="auto">
          <a:xfrm>
            <a:off x="847102" y="3773097"/>
            <a:ext cx="5598853" cy="8681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" name="Down Arrow 9"/>
          <p:cNvSpPr/>
          <p:nvPr/>
        </p:nvSpPr>
        <p:spPr bwMode="auto">
          <a:xfrm>
            <a:off x="3870354" y="3784819"/>
            <a:ext cx="250090" cy="1430647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1" name="Up Arrow 10"/>
          <p:cNvSpPr/>
          <p:nvPr/>
        </p:nvSpPr>
        <p:spPr bwMode="auto">
          <a:xfrm>
            <a:off x="3870354" y="2280356"/>
            <a:ext cx="250090" cy="1481028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 animBg="1"/>
      <p:bldP spid="11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1293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11"/>
          <p:cNvSpPr>
            <a:spLocks noChangeShapeType="1"/>
          </p:cNvSpPr>
          <p:nvPr/>
        </p:nvSpPr>
        <p:spPr bwMode="auto">
          <a:xfrm flipV="1">
            <a:off x="4286250" y="5729288"/>
            <a:ext cx="61913" cy="333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2" name="Line 12"/>
          <p:cNvSpPr>
            <a:spLocks noChangeShapeType="1"/>
          </p:cNvSpPr>
          <p:nvPr/>
        </p:nvSpPr>
        <p:spPr bwMode="auto">
          <a:xfrm>
            <a:off x="4348163" y="5738813"/>
            <a:ext cx="92075" cy="4079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3" name="Line 13"/>
          <p:cNvSpPr>
            <a:spLocks noChangeShapeType="1"/>
          </p:cNvSpPr>
          <p:nvPr/>
        </p:nvSpPr>
        <p:spPr bwMode="auto">
          <a:xfrm flipV="1">
            <a:off x="4451350" y="5048250"/>
            <a:ext cx="119063" cy="1098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4" name="Rectangle 15"/>
          <p:cNvSpPr>
            <a:spLocks noChangeArrowheads="1"/>
          </p:cNvSpPr>
          <p:nvPr/>
        </p:nvSpPr>
        <p:spPr bwMode="auto">
          <a:xfrm>
            <a:off x="4972050" y="5180013"/>
            <a:ext cx="20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7895" name="Rectangle 16"/>
          <p:cNvSpPr>
            <a:spLocks noChangeArrowheads="1"/>
          </p:cNvSpPr>
          <p:nvPr/>
        </p:nvSpPr>
        <p:spPr bwMode="auto">
          <a:xfrm>
            <a:off x="4743450" y="5732463"/>
            <a:ext cx="989013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cs typeface="Arial" charset="0"/>
              </a:rPr>
              <a:t>n</a:t>
            </a:r>
            <a:r>
              <a:rPr lang="en-US" b="0" baseline="-25000">
                <a:cs typeface="Arial" charset="0"/>
              </a:rPr>
              <a:t>c</a:t>
            </a:r>
            <a:r>
              <a:rPr lang="en-US" b="0">
                <a:cs typeface="Arial" charset="0"/>
              </a:rPr>
              <a:t> • m</a:t>
            </a:r>
          </a:p>
        </p:txBody>
      </p:sp>
      <p:sp>
        <p:nvSpPr>
          <p:cNvPr id="37896" name="Rectangle 19"/>
          <p:cNvSpPr>
            <a:spLocks noChangeArrowheads="1"/>
          </p:cNvSpPr>
          <p:nvPr/>
        </p:nvSpPr>
        <p:spPr bwMode="auto">
          <a:xfrm>
            <a:off x="5233988" y="5316538"/>
            <a:ext cx="1079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c</a:t>
            </a:r>
          </a:p>
        </p:txBody>
      </p:sp>
      <p:sp>
        <p:nvSpPr>
          <p:cNvPr id="37897" name="Rectangle 20"/>
          <p:cNvSpPr>
            <a:spLocks noChangeArrowheads="1"/>
          </p:cNvSpPr>
          <p:nvPr/>
        </p:nvSpPr>
        <p:spPr bwMode="auto">
          <a:xfrm>
            <a:off x="5245100" y="5087938"/>
            <a:ext cx="1301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37898" name="Rectangle 23"/>
          <p:cNvSpPr>
            <a:spLocks noChangeArrowheads="1"/>
          </p:cNvSpPr>
          <p:nvPr/>
        </p:nvSpPr>
        <p:spPr bwMode="auto">
          <a:xfrm>
            <a:off x="5884863" y="5454650"/>
            <a:ext cx="250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  <a:cs typeface="Arial" charset="0"/>
              </a:rPr>
              <a:t>+</a:t>
            </a:r>
            <a:endParaRPr lang="en-US" b="0">
              <a:cs typeface="Arial" charset="0"/>
            </a:endParaRPr>
          </a:p>
        </p:txBody>
      </p:sp>
      <p:sp>
        <p:nvSpPr>
          <p:cNvPr id="37899" name="Rectangle 2"/>
          <p:cNvSpPr>
            <a:spLocks noChangeArrowheads="1"/>
          </p:cNvSpPr>
          <p:nvPr/>
        </p:nvSpPr>
        <p:spPr bwMode="auto">
          <a:xfrm>
            <a:off x="428625" y="228600"/>
            <a:ext cx="9374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3366"/>
                </a:solidFill>
                <a:cs typeface="Arial" charset="0"/>
              </a:rPr>
              <a:t>Formula for the SE of the mean LR, averaged over experiments</a:t>
            </a:r>
          </a:p>
        </p:txBody>
      </p:sp>
      <p:grpSp>
        <p:nvGrpSpPr>
          <p:cNvPr id="2" name="Group 24"/>
          <p:cNvGrpSpPr>
            <a:grpSpLocks/>
          </p:cNvGrpSpPr>
          <p:nvPr/>
        </p:nvGrpSpPr>
        <p:grpSpPr bwMode="auto">
          <a:xfrm>
            <a:off x="771525" y="1644650"/>
            <a:ext cx="9172575" cy="3016250"/>
            <a:chOff x="304800" y="1644650"/>
            <a:chExt cx="7924800" cy="3335438"/>
          </a:xfrm>
        </p:grpSpPr>
        <p:sp>
          <p:nvSpPr>
            <p:cNvPr id="37916" name="Rectangle 8"/>
            <p:cNvSpPr>
              <a:spLocks noChangeArrowheads="1"/>
            </p:cNvSpPr>
            <p:nvPr/>
          </p:nvSpPr>
          <p:spPr bwMode="auto">
            <a:xfrm>
              <a:off x="304800" y="1644650"/>
              <a:ext cx="7924800" cy="333543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lIns="92075" tIns="46038" rIns="92075" bIns="46038">
              <a:spAutoFit/>
            </a:bodyPr>
            <a:lstStyle/>
            <a:p>
              <a:pPr eaLnBrk="0" hangingPunct="0">
                <a:lnSpc>
                  <a:spcPts val="3800"/>
                </a:lnSpc>
              </a:pP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S</a:t>
              </a:r>
              <a:r>
                <a:rPr lang="en-US" b="0" baseline="-25000" dirty="0" smtClean="0">
                  <a:solidFill>
                    <a:srgbClr val="FF0000"/>
                  </a:solidFill>
                  <a:cs typeface="Arial" charset="0"/>
                </a:rPr>
                <a:t>c</a:t>
              </a:r>
              <a:r>
                <a:rPr lang="en-US" b="0" dirty="0" smtClean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US" b="0" dirty="0" smtClean="0">
                  <a:cs typeface="Arial" charset="0"/>
                </a:rPr>
                <a:t>= </a:t>
              </a:r>
              <a:r>
                <a:rPr lang="en-US" b="0" dirty="0">
                  <a:cs typeface="Arial" charset="0"/>
                </a:rPr>
                <a:t>within-experiment variance of control coupon LD</a:t>
              </a: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err="1">
                  <a:solidFill>
                    <a:srgbClr val="FF0000"/>
                  </a:solidFill>
                  <a:cs typeface="Arial" charset="0"/>
                </a:rPr>
                <a:t>S</a:t>
              </a:r>
              <a:r>
                <a:rPr lang="en-US" b="0" baseline="-25000" dirty="0" err="1">
                  <a:solidFill>
                    <a:srgbClr val="FF0000"/>
                  </a:solidFill>
                  <a:cs typeface="Arial" charset="0"/>
                </a:rPr>
                <a:t>d</a:t>
              </a:r>
              <a:r>
                <a:rPr lang="en-US" b="0" dirty="0">
                  <a:solidFill>
                    <a:srgbClr val="FF0000"/>
                  </a:solidFill>
                  <a:cs typeface="Arial" charset="0"/>
                </a:rPr>
                <a:t> </a:t>
              </a:r>
              <a:r>
                <a:rPr lang="en-US" b="0" dirty="0">
                  <a:cs typeface="Arial" charset="0"/>
                </a:rPr>
                <a:t>= within-experiment variance of disinfected coupon LD</a:t>
              </a:r>
            </a:p>
            <a:p>
              <a:pPr eaLnBrk="0" hangingPunct="0">
                <a:lnSpc>
                  <a:spcPts val="3800"/>
                </a:lnSpc>
              </a:pPr>
              <a:r>
                <a:rPr lang="en-US" b="0" dirty="0">
                  <a:solidFill>
                    <a:srgbClr val="FF0000"/>
                  </a:solidFill>
                  <a:cs typeface="Arial" charset="0"/>
                </a:rPr>
                <a:t>S</a:t>
              </a:r>
              <a:r>
                <a:rPr lang="en-US" b="0" baseline="-25000" dirty="0">
                  <a:solidFill>
                    <a:srgbClr val="FF0000"/>
                  </a:solidFill>
                  <a:cs typeface="Arial" charset="0"/>
                </a:rPr>
                <a:t>E</a:t>
              </a:r>
              <a:r>
                <a:rPr lang="en-US" b="0" dirty="0">
                  <a:cs typeface="Arial" charset="0"/>
                </a:rPr>
                <a:t> = between-experiments variance of LR</a:t>
              </a: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err="1">
                  <a:cs typeface="Arial" charset="0"/>
                </a:rPr>
                <a:t>n</a:t>
              </a:r>
              <a:r>
                <a:rPr lang="en-US" b="0" baseline="-25000" dirty="0" err="1">
                  <a:cs typeface="Arial" charset="0"/>
                </a:rPr>
                <a:t>c</a:t>
              </a:r>
              <a:r>
                <a:rPr lang="en-US" b="0" dirty="0">
                  <a:cs typeface="Arial" charset="0"/>
                </a:rPr>
                <a:t> = number of control coupons</a:t>
              </a:r>
            </a:p>
            <a:p>
              <a:pPr eaLnBrk="0" hangingPunct="0">
                <a:lnSpc>
                  <a:spcPts val="3800"/>
                </a:lnSpc>
              </a:pPr>
              <a:r>
                <a:rPr lang="en-US" b="0" dirty="0" err="1">
                  <a:cs typeface="Arial" charset="0"/>
                </a:rPr>
                <a:t>n</a:t>
              </a:r>
              <a:r>
                <a:rPr lang="en-US" b="0" baseline="-25000" dirty="0" err="1">
                  <a:cs typeface="Arial" charset="0"/>
                </a:rPr>
                <a:t>d</a:t>
              </a:r>
              <a:r>
                <a:rPr lang="en-US" b="0" dirty="0">
                  <a:cs typeface="Arial" charset="0"/>
                </a:rPr>
                <a:t> = number of disinfected coupons</a:t>
              </a:r>
            </a:p>
            <a:p>
              <a:pPr eaLnBrk="0" hangingPunct="0">
                <a:lnSpc>
                  <a:spcPts val="3800"/>
                </a:lnSpc>
              </a:pPr>
              <a:r>
                <a:rPr lang="en-US" b="0" dirty="0">
                  <a:cs typeface="Arial" charset="0"/>
                </a:rPr>
                <a:t>m  = number of experiments </a:t>
              </a:r>
              <a:endParaRPr lang="en-US" b="0" baseline="30000" dirty="0">
                <a:cs typeface="Arial" charset="0"/>
              </a:endParaRPr>
            </a:p>
          </p:txBody>
        </p:sp>
        <p:sp>
          <p:nvSpPr>
            <p:cNvPr id="37917" name="Text Box 24"/>
            <p:cNvSpPr txBox="1">
              <a:spLocks noChangeArrowheads="1"/>
            </p:cNvSpPr>
            <p:nvPr/>
          </p:nvSpPr>
          <p:spPr bwMode="auto">
            <a:xfrm>
              <a:off x="518559" y="1654682"/>
              <a:ext cx="285576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 dirty="0" smtClean="0">
                  <a:solidFill>
                    <a:srgbClr val="FF0000"/>
                  </a:solidFill>
                  <a:cs typeface="Arial" charset="0"/>
                </a:rPr>
                <a:t>2</a:t>
              </a:r>
              <a:endParaRPr lang="en-US" sz="1600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918" name="Text Box 25"/>
            <p:cNvSpPr txBox="1">
              <a:spLocks noChangeArrowheads="1"/>
            </p:cNvSpPr>
            <p:nvPr/>
          </p:nvSpPr>
          <p:spPr bwMode="auto">
            <a:xfrm>
              <a:off x="518559" y="2204717"/>
              <a:ext cx="285576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cs typeface="Arial" charset="0"/>
                </a:rPr>
                <a:t>2</a:t>
              </a:r>
              <a:endParaRPr lang="en-US" sz="1600" dirty="0">
                <a:solidFill>
                  <a:srgbClr val="FF0000"/>
                </a:solidFill>
                <a:cs typeface="Arial" charset="0"/>
              </a:endParaRPr>
            </a:p>
          </p:txBody>
        </p:sp>
        <p:sp>
          <p:nvSpPr>
            <p:cNvPr id="37919" name="Text Box 25"/>
            <p:cNvSpPr txBox="1">
              <a:spLocks noChangeArrowheads="1"/>
            </p:cNvSpPr>
            <p:nvPr/>
          </p:nvSpPr>
          <p:spPr bwMode="auto">
            <a:xfrm>
              <a:off x="518559" y="2725466"/>
              <a:ext cx="285576" cy="374381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 wrap="none">
              <a:spAutoFit/>
            </a:bodyPr>
            <a:lstStyle/>
            <a:p>
              <a:r>
                <a:rPr lang="en-US" sz="1600" b="1" dirty="0">
                  <a:solidFill>
                    <a:srgbClr val="FF0000"/>
                  </a:solidFill>
                  <a:cs typeface="Arial" charset="0"/>
                </a:rPr>
                <a:t>2</a:t>
              </a:r>
              <a:endParaRPr lang="en-US" sz="1600" dirty="0">
                <a:solidFill>
                  <a:srgbClr val="FF0000"/>
                </a:solidFill>
                <a:cs typeface="Arial" charset="0"/>
              </a:endParaRPr>
            </a:p>
          </p:txBody>
        </p:sp>
      </p:grpSp>
      <p:cxnSp>
        <p:nvCxnSpPr>
          <p:cNvPr id="28" name="Straight Connector 27"/>
          <p:cNvCxnSpPr/>
          <p:nvPr/>
        </p:nvCxnSpPr>
        <p:spPr>
          <a:xfrm>
            <a:off x="4714875" y="5638800"/>
            <a:ext cx="10287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2" name="Rectangle 15"/>
          <p:cNvSpPr>
            <a:spLocks noChangeArrowheads="1"/>
          </p:cNvSpPr>
          <p:nvPr/>
        </p:nvSpPr>
        <p:spPr bwMode="auto">
          <a:xfrm>
            <a:off x="6499225" y="5175250"/>
            <a:ext cx="20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7903" name="Rectangle 16"/>
          <p:cNvSpPr>
            <a:spLocks noChangeArrowheads="1"/>
          </p:cNvSpPr>
          <p:nvPr/>
        </p:nvSpPr>
        <p:spPr bwMode="auto">
          <a:xfrm>
            <a:off x="6269038" y="5727700"/>
            <a:ext cx="10096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cs typeface="Arial" charset="0"/>
              </a:rPr>
              <a:t>n</a:t>
            </a:r>
            <a:r>
              <a:rPr lang="en-US" b="0" baseline="-25000">
                <a:cs typeface="Arial" charset="0"/>
              </a:rPr>
              <a:t>d</a:t>
            </a:r>
            <a:r>
              <a:rPr lang="en-US" b="0">
                <a:cs typeface="Arial" charset="0"/>
              </a:rPr>
              <a:t> • m</a:t>
            </a:r>
          </a:p>
        </p:txBody>
      </p:sp>
      <p:sp>
        <p:nvSpPr>
          <p:cNvPr id="37904" name="Rectangle 19"/>
          <p:cNvSpPr>
            <a:spLocks noChangeArrowheads="1"/>
          </p:cNvSpPr>
          <p:nvPr/>
        </p:nvSpPr>
        <p:spPr bwMode="auto">
          <a:xfrm>
            <a:off x="6761163" y="5311775"/>
            <a:ext cx="128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d</a:t>
            </a:r>
          </a:p>
        </p:txBody>
      </p:sp>
      <p:sp>
        <p:nvSpPr>
          <p:cNvPr id="37905" name="Rectangle 20"/>
          <p:cNvSpPr>
            <a:spLocks noChangeArrowheads="1"/>
          </p:cNvSpPr>
          <p:nvPr/>
        </p:nvSpPr>
        <p:spPr bwMode="auto">
          <a:xfrm>
            <a:off x="6770688" y="5083175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6240463" y="5634038"/>
            <a:ext cx="10287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893" idx="1"/>
          </p:cNvCxnSpPr>
          <p:nvPr/>
        </p:nvCxnSpPr>
        <p:spPr>
          <a:xfrm rot="5400000" flipH="1" flipV="1">
            <a:off x="6819107" y="2780506"/>
            <a:ext cx="19050" cy="45164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8" name="Rectangle 23"/>
          <p:cNvSpPr>
            <a:spLocks noChangeArrowheads="1"/>
          </p:cNvSpPr>
          <p:nvPr/>
        </p:nvSpPr>
        <p:spPr bwMode="auto">
          <a:xfrm>
            <a:off x="7427913" y="5451475"/>
            <a:ext cx="250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  <a:cs typeface="Arial" charset="0"/>
              </a:rPr>
              <a:t>+</a:t>
            </a:r>
            <a:endParaRPr lang="en-US" b="0">
              <a:cs typeface="Arial" charset="0"/>
            </a:endParaRPr>
          </a:p>
        </p:txBody>
      </p:sp>
      <p:sp>
        <p:nvSpPr>
          <p:cNvPr id="37909" name="Rectangle 15"/>
          <p:cNvSpPr>
            <a:spLocks noChangeArrowheads="1"/>
          </p:cNvSpPr>
          <p:nvPr/>
        </p:nvSpPr>
        <p:spPr bwMode="auto">
          <a:xfrm>
            <a:off x="8042275" y="5172075"/>
            <a:ext cx="20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7910" name="Rectangle 16"/>
          <p:cNvSpPr>
            <a:spLocks noChangeArrowheads="1"/>
          </p:cNvSpPr>
          <p:nvPr/>
        </p:nvSpPr>
        <p:spPr bwMode="auto">
          <a:xfrm>
            <a:off x="8112125" y="5724525"/>
            <a:ext cx="300038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cs typeface="Arial" charset="0"/>
              </a:rPr>
              <a:t>m</a:t>
            </a:r>
          </a:p>
        </p:txBody>
      </p:sp>
      <p:sp>
        <p:nvSpPr>
          <p:cNvPr id="37911" name="Rectangle 19"/>
          <p:cNvSpPr>
            <a:spLocks noChangeArrowheads="1"/>
          </p:cNvSpPr>
          <p:nvPr/>
        </p:nvSpPr>
        <p:spPr bwMode="auto">
          <a:xfrm>
            <a:off x="8304213" y="5308600"/>
            <a:ext cx="1301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E</a:t>
            </a:r>
          </a:p>
        </p:txBody>
      </p:sp>
      <p:sp>
        <p:nvSpPr>
          <p:cNvPr id="37912" name="Rectangle 20"/>
          <p:cNvSpPr>
            <a:spLocks noChangeArrowheads="1"/>
          </p:cNvSpPr>
          <p:nvPr/>
        </p:nvSpPr>
        <p:spPr bwMode="auto">
          <a:xfrm>
            <a:off x="8313738" y="5080000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7783513" y="5630863"/>
            <a:ext cx="10287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4" name="TextBox 41"/>
          <p:cNvSpPr txBox="1">
            <a:spLocks noChangeArrowheads="1"/>
          </p:cNvSpPr>
          <p:nvPr/>
        </p:nvSpPr>
        <p:spPr bwMode="auto">
          <a:xfrm>
            <a:off x="1346200" y="5410200"/>
            <a:ext cx="285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cs typeface="Arial" charset="0"/>
              </a:rPr>
              <a:t>SE of </a:t>
            </a:r>
            <a:r>
              <a:rPr lang="en-US" b="0" dirty="0">
                <a:solidFill>
                  <a:srgbClr val="7030A0"/>
                </a:solidFill>
                <a:cs typeface="Arial" charset="0"/>
              </a:rPr>
              <a:t>mean LR </a:t>
            </a:r>
            <a:r>
              <a:rPr lang="en-US" b="0" dirty="0">
                <a:cs typeface="Arial" charset="0"/>
              </a:rPr>
              <a:t>=</a:t>
            </a:r>
          </a:p>
        </p:txBody>
      </p:sp>
      <p:sp>
        <p:nvSpPr>
          <p:cNvPr id="37915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4515555" y="5046132"/>
            <a:ext cx="1377245" cy="1320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Oval 35"/>
          <p:cNvSpPr/>
          <p:nvPr/>
        </p:nvSpPr>
        <p:spPr>
          <a:xfrm>
            <a:off x="790223" y="1676399"/>
            <a:ext cx="553156" cy="536223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36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1293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2"/>
          <p:cNvSpPr>
            <a:spLocks noChangeArrowheads="1"/>
          </p:cNvSpPr>
          <p:nvPr/>
        </p:nvSpPr>
        <p:spPr bwMode="auto">
          <a:xfrm>
            <a:off x="428625" y="228600"/>
            <a:ext cx="9374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3200" b="1">
                <a:solidFill>
                  <a:srgbClr val="003366"/>
                </a:solidFill>
                <a:cs typeface="Arial" charset="0"/>
              </a:rPr>
              <a:t>Formula for the SE of the mean LR, averaged over experiments</a:t>
            </a:r>
          </a:p>
        </p:txBody>
      </p:sp>
      <p:sp>
        <p:nvSpPr>
          <p:cNvPr id="37916" name="Rectangle 8"/>
          <p:cNvSpPr>
            <a:spLocks noChangeArrowheads="1"/>
          </p:cNvSpPr>
          <p:nvPr/>
        </p:nvSpPr>
        <p:spPr bwMode="auto">
          <a:xfrm>
            <a:off x="771525" y="1520471"/>
            <a:ext cx="9172575" cy="20422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eaLnBrk="0" hangingPunct="0">
              <a:lnSpc>
                <a:spcPts val="3800"/>
              </a:lnSpc>
            </a:pP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2000" b="0" baseline="-25000" dirty="0" smtClean="0">
                <a:solidFill>
                  <a:srgbClr val="FF0000"/>
                </a:solidFill>
                <a:cs typeface="Arial" charset="0"/>
              </a:rPr>
              <a:t>c</a:t>
            </a:r>
            <a:r>
              <a:rPr lang="en-US" sz="20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000" b="0" dirty="0" smtClean="0">
                <a:cs typeface="Arial" charset="0"/>
              </a:rPr>
              <a:t>= </a:t>
            </a: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0.006975</a:t>
            </a:r>
            <a:endParaRPr lang="en-US" sz="2000" b="0" dirty="0">
              <a:cs typeface="Arial" charset="0"/>
            </a:endParaRPr>
          </a:p>
          <a:p>
            <a:pPr eaLnBrk="0" hangingPunct="0">
              <a:lnSpc>
                <a:spcPts val="3800"/>
              </a:lnSpc>
            </a:pP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2000" b="0" baseline="-25000" dirty="0" smtClean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sz="20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 </a:t>
            </a:r>
            <a:r>
              <a:rPr lang="en-US" sz="2000" b="0" dirty="0">
                <a:cs typeface="Arial" charset="0"/>
              </a:rPr>
              <a:t>= </a:t>
            </a: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0.014045</a:t>
            </a:r>
            <a:endParaRPr lang="en-US" sz="2000" b="0" dirty="0">
              <a:solidFill>
                <a:srgbClr val="FF0000"/>
              </a:solidFill>
              <a:cs typeface="Arial" charset="0"/>
            </a:endParaRPr>
          </a:p>
          <a:p>
            <a:pPr eaLnBrk="0" hangingPunct="0">
              <a:lnSpc>
                <a:spcPts val="3800"/>
              </a:lnSpc>
            </a:pP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2000" b="0" baseline="-25000" dirty="0" smtClean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sz="20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2000" b="0" dirty="0" smtClean="0">
                <a:cs typeface="Arial" charset="0"/>
              </a:rPr>
              <a:t> </a:t>
            </a:r>
            <a:r>
              <a:rPr lang="en-US" sz="2000" b="0" dirty="0">
                <a:cs typeface="Arial" charset="0"/>
              </a:rPr>
              <a:t>= </a:t>
            </a: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0.066234</a:t>
            </a:r>
            <a:endParaRPr lang="en-US" sz="2000" b="0" dirty="0">
              <a:solidFill>
                <a:srgbClr val="FF0000"/>
              </a:solidFill>
              <a:cs typeface="Arial" charset="0"/>
            </a:endParaRPr>
          </a:p>
          <a:p>
            <a:pPr eaLnBrk="0" hangingPunct="0">
              <a:lnSpc>
                <a:spcPts val="3800"/>
              </a:lnSpc>
            </a:pPr>
            <a:r>
              <a:rPr lang="en-US" sz="2000" b="0" dirty="0" err="1">
                <a:cs typeface="Arial" charset="0"/>
              </a:rPr>
              <a:t>n</a:t>
            </a:r>
            <a:r>
              <a:rPr lang="en-US" sz="2000" b="0" baseline="-25000" dirty="0" err="1">
                <a:cs typeface="Arial" charset="0"/>
              </a:rPr>
              <a:t>c</a:t>
            </a:r>
            <a:r>
              <a:rPr lang="en-US" sz="2000" b="0" dirty="0">
                <a:cs typeface="Arial" charset="0"/>
              </a:rPr>
              <a:t> = </a:t>
            </a:r>
            <a:r>
              <a:rPr lang="en-US" sz="2000" b="0" dirty="0" smtClean="0">
                <a:cs typeface="Arial" charset="0"/>
              </a:rPr>
              <a:t>3,   </a:t>
            </a:r>
            <a:r>
              <a:rPr lang="en-US" sz="2000" b="0" dirty="0" err="1" smtClean="0">
                <a:cs typeface="Arial" charset="0"/>
              </a:rPr>
              <a:t>n</a:t>
            </a:r>
            <a:r>
              <a:rPr lang="en-US" sz="2000" b="0" baseline="-25000" dirty="0" err="1" smtClean="0">
                <a:cs typeface="Arial" charset="0"/>
              </a:rPr>
              <a:t>d</a:t>
            </a:r>
            <a:r>
              <a:rPr lang="en-US" sz="2000" b="0" dirty="0" smtClean="0">
                <a:cs typeface="Arial" charset="0"/>
              </a:rPr>
              <a:t> </a:t>
            </a:r>
            <a:r>
              <a:rPr lang="en-US" sz="2000" b="0" dirty="0">
                <a:cs typeface="Arial" charset="0"/>
              </a:rPr>
              <a:t>= </a:t>
            </a:r>
            <a:r>
              <a:rPr lang="en-US" sz="2000" b="0" dirty="0" smtClean="0">
                <a:cs typeface="Arial" charset="0"/>
              </a:rPr>
              <a:t>3,  m  </a:t>
            </a:r>
            <a:r>
              <a:rPr lang="en-US" sz="2000" b="0" dirty="0">
                <a:cs typeface="Arial" charset="0"/>
              </a:rPr>
              <a:t>= </a:t>
            </a:r>
            <a:r>
              <a:rPr lang="en-US" sz="2000" b="0" dirty="0" smtClean="0">
                <a:cs typeface="Arial" charset="0"/>
              </a:rPr>
              <a:t>3</a:t>
            </a:r>
            <a:endParaRPr lang="en-US" sz="2000" b="0" baseline="30000" dirty="0">
              <a:cs typeface="Arial" charset="0"/>
            </a:endParaRPr>
          </a:p>
        </p:txBody>
      </p:sp>
      <p:sp>
        <p:nvSpPr>
          <p:cNvPr id="37914" name="TextBox 41"/>
          <p:cNvSpPr txBox="1">
            <a:spLocks noChangeArrowheads="1"/>
          </p:cNvSpPr>
          <p:nvPr/>
        </p:nvSpPr>
        <p:spPr bwMode="auto">
          <a:xfrm>
            <a:off x="476947" y="3920052"/>
            <a:ext cx="2374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cs typeface="Arial" charset="0"/>
              </a:rPr>
              <a:t>SE of </a:t>
            </a:r>
            <a:r>
              <a:rPr lang="en-US" sz="2000" b="0" dirty="0">
                <a:solidFill>
                  <a:srgbClr val="7030A0"/>
                </a:solidFill>
                <a:cs typeface="Arial" charset="0"/>
              </a:rPr>
              <a:t>mean LR </a:t>
            </a:r>
            <a:r>
              <a:rPr lang="en-US" sz="2000" b="0" dirty="0">
                <a:cs typeface="Arial" charset="0"/>
              </a:rPr>
              <a:t>=</a:t>
            </a:r>
          </a:p>
        </p:txBody>
      </p:sp>
      <p:sp>
        <p:nvSpPr>
          <p:cNvPr id="37915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5" name="Line 11"/>
          <p:cNvSpPr>
            <a:spLocks noChangeShapeType="1"/>
          </p:cNvSpPr>
          <p:nvPr/>
        </p:nvSpPr>
        <p:spPr bwMode="auto">
          <a:xfrm flipV="1">
            <a:off x="2897703" y="4383895"/>
            <a:ext cx="61913" cy="333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56" name="Line 12"/>
          <p:cNvSpPr>
            <a:spLocks noChangeShapeType="1"/>
          </p:cNvSpPr>
          <p:nvPr/>
        </p:nvSpPr>
        <p:spPr bwMode="auto">
          <a:xfrm>
            <a:off x="2959616" y="4393420"/>
            <a:ext cx="92075" cy="4079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57" name="Line 13"/>
          <p:cNvSpPr>
            <a:spLocks noChangeShapeType="1"/>
          </p:cNvSpPr>
          <p:nvPr/>
        </p:nvSpPr>
        <p:spPr bwMode="auto">
          <a:xfrm flipV="1">
            <a:off x="3062803" y="3702857"/>
            <a:ext cx="119063" cy="1098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58" name="Rectangle 16"/>
          <p:cNvSpPr>
            <a:spLocks noChangeArrowheads="1"/>
          </p:cNvSpPr>
          <p:nvPr/>
        </p:nvSpPr>
        <p:spPr bwMode="auto">
          <a:xfrm>
            <a:off x="3512949" y="4387070"/>
            <a:ext cx="6460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cs typeface="Arial" charset="0"/>
              </a:rPr>
              <a:t>3 • 3</a:t>
            </a:r>
            <a:endParaRPr lang="en-US" sz="2000" b="0" dirty="0">
              <a:cs typeface="Arial" charset="0"/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 flipV="1">
            <a:off x="3326328" y="4287770"/>
            <a:ext cx="1369827" cy="5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>
            <a:stCxn id="57" idx="1"/>
          </p:cNvCxnSpPr>
          <p:nvPr/>
        </p:nvCxnSpPr>
        <p:spPr>
          <a:xfrm rot="16200000" flipH="1">
            <a:off x="5846902" y="1037821"/>
            <a:ext cx="11177" cy="53412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Rectangle 16"/>
          <p:cNvSpPr>
            <a:spLocks noChangeArrowheads="1"/>
          </p:cNvSpPr>
          <p:nvPr/>
        </p:nvSpPr>
        <p:spPr bwMode="auto">
          <a:xfrm>
            <a:off x="7728299" y="4379132"/>
            <a:ext cx="163506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cs typeface="Arial" charset="0"/>
              </a:rPr>
              <a:t>3</a:t>
            </a:r>
            <a:endParaRPr lang="en-US" sz="2000" b="0" dirty="0">
              <a:cs typeface="Arial" charset="0"/>
            </a:endParaRPr>
          </a:p>
        </p:txBody>
      </p:sp>
      <p:cxnSp>
        <p:nvCxnSpPr>
          <p:cNvPr id="62" name="Straight Connector 61"/>
          <p:cNvCxnSpPr/>
          <p:nvPr/>
        </p:nvCxnSpPr>
        <p:spPr>
          <a:xfrm>
            <a:off x="7196485" y="4285470"/>
            <a:ext cx="1292754" cy="23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TextBox 62"/>
          <p:cNvSpPr txBox="1"/>
          <p:nvPr/>
        </p:nvSpPr>
        <p:spPr>
          <a:xfrm>
            <a:off x="3285043" y="3779769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.006975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64" name="Rectangle 23"/>
          <p:cNvSpPr>
            <a:spLocks noChangeArrowheads="1"/>
          </p:cNvSpPr>
          <p:nvPr/>
        </p:nvSpPr>
        <p:spPr bwMode="auto">
          <a:xfrm>
            <a:off x="6686382" y="4109257"/>
            <a:ext cx="209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2000" b="0" dirty="0">
              <a:cs typeface="Arial" charset="0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6993478" y="3774123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.066234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5403855" y="4392713"/>
            <a:ext cx="646011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 smtClean="0">
                <a:cs typeface="Arial" charset="0"/>
              </a:rPr>
              <a:t>3 • 3</a:t>
            </a:r>
            <a:endParaRPr lang="en-US" sz="2000" b="0" dirty="0">
              <a:cs typeface="Arial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5217234" y="4293413"/>
            <a:ext cx="1369827" cy="5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/>
          <p:cNvSpPr txBox="1"/>
          <p:nvPr/>
        </p:nvSpPr>
        <p:spPr>
          <a:xfrm>
            <a:off x="5175949" y="3785412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.014045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69" name="Rectangle 23"/>
          <p:cNvSpPr>
            <a:spLocks noChangeArrowheads="1"/>
          </p:cNvSpPr>
          <p:nvPr/>
        </p:nvSpPr>
        <p:spPr bwMode="auto">
          <a:xfrm>
            <a:off x="4851918" y="4103611"/>
            <a:ext cx="209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2000" b="0" dirty="0">
              <a:cs typeface="Arial" charset="0"/>
            </a:endParaRPr>
          </a:p>
        </p:txBody>
      </p:sp>
      <p:sp>
        <p:nvSpPr>
          <p:cNvPr id="71" name="TextBox 41"/>
          <p:cNvSpPr txBox="1">
            <a:spLocks noChangeArrowheads="1"/>
          </p:cNvSpPr>
          <p:nvPr/>
        </p:nvSpPr>
        <p:spPr bwMode="auto">
          <a:xfrm>
            <a:off x="8655310" y="3971708"/>
            <a:ext cx="1231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cs typeface="Arial" charset="0"/>
              </a:rPr>
              <a:t>= </a:t>
            </a: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0.156</a:t>
            </a:r>
            <a:endParaRPr lang="en-US" sz="2000" b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73" name="TextBox 41"/>
          <p:cNvSpPr txBox="1">
            <a:spLocks noChangeArrowheads="1"/>
          </p:cNvSpPr>
          <p:nvPr/>
        </p:nvSpPr>
        <p:spPr bwMode="auto">
          <a:xfrm>
            <a:off x="1532467" y="5210353"/>
            <a:ext cx="7059946" cy="98488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cs typeface="Arial" charset="0"/>
              </a:rPr>
              <a:t>95% CI for </a:t>
            </a:r>
            <a:r>
              <a:rPr lang="en-US" b="0" dirty="0" smtClean="0">
                <a:solidFill>
                  <a:srgbClr val="7030A0"/>
                </a:solidFill>
                <a:cs typeface="Arial" charset="0"/>
              </a:rPr>
              <a:t>mean LR</a:t>
            </a:r>
            <a:r>
              <a:rPr lang="en-US" b="0" dirty="0" smtClean="0">
                <a:cs typeface="Arial" charset="0"/>
              </a:rPr>
              <a:t>	= </a:t>
            </a:r>
            <a:r>
              <a:rPr lang="en-US" b="0" dirty="0" smtClean="0">
                <a:solidFill>
                  <a:srgbClr val="7030A0"/>
                </a:solidFill>
                <a:cs typeface="Arial" charset="0"/>
              </a:rPr>
              <a:t>3.83</a:t>
            </a:r>
            <a:r>
              <a:rPr lang="en-US" b="0" dirty="0" smtClean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US" b="0" dirty="0" smtClean="0">
                <a:cs typeface="Arial" charset="0"/>
              </a:rPr>
              <a:t>± t</a:t>
            </a:r>
            <a:r>
              <a:rPr lang="en-US" b="0" baseline="-25000" dirty="0" smtClean="0">
                <a:cs typeface="Arial" charset="0"/>
              </a:rPr>
              <a:t>2</a:t>
            </a:r>
            <a:r>
              <a:rPr lang="en-US" b="0" dirty="0" smtClean="0">
                <a:cs typeface="Arial" charset="0"/>
              </a:rPr>
              <a:t> x </a:t>
            </a:r>
            <a:r>
              <a:rPr lang="en-US" b="0" dirty="0" smtClean="0">
                <a:solidFill>
                  <a:srgbClr val="FF0000"/>
                </a:solidFill>
                <a:cs typeface="Arial" charset="0"/>
              </a:rPr>
              <a:t>0.156</a:t>
            </a:r>
          </a:p>
          <a:p>
            <a:endParaRPr lang="en-US" sz="1000" b="0" dirty="0" smtClean="0">
              <a:cs typeface="Arial" charset="0"/>
            </a:endParaRPr>
          </a:p>
          <a:p>
            <a:r>
              <a:rPr lang="en-US" b="0" dirty="0" smtClean="0">
                <a:cs typeface="Arial" charset="0"/>
              </a:rPr>
              <a:t>                                  = </a:t>
            </a:r>
            <a:r>
              <a:rPr lang="en-US" b="0" dirty="0" smtClean="0">
                <a:solidFill>
                  <a:srgbClr val="7030A0"/>
                </a:solidFill>
                <a:cs typeface="Arial" charset="0"/>
              </a:rPr>
              <a:t>(</a:t>
            </a:r>
            <a:r>
              <a:rPr lang="en-US" b="0" dirty="0" smtClean="0">
                <a:solidFill>
                  <a:srgbClr val="7030A0"/>
                </a:solidFill>
                <a:cs typeface="Arial" charset="0"/>
              </a:rPr>
              <a:t>3.16, 4.50)</a:t>
            </a:r>
            <a:endParaRPr lang="en-US" b="0" dirty="0">
              <a:solidFill>
                <a:srgbClr val="7030A0"/>
              </a:solidFill>
              <a:cs typeface="Arial" charset="0"/>
            </a:endParaRPr>
          </a:p>
        </p:txBody>
      </p:sp>
      <p:pic>
        <p:nvPicPr>
          <p:cNvPr id="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53866" y="1512714"/>
            <a:ext cx="2633133" cy="17554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3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How many coupons? experiments?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069622" y="2328332"/>
          <a:ext cx="8153402" cy="4099278"/>
        </p:xfrm>
        <a:graphic>
          <a:graphicData uri="http://schemas.openxmlformats.org/drawingml/2006/table">
            <a:tbl>
              <a:tblPr/>
              <a:tblGrid>
                <a:gridCol w="3921493"/>
                <a:gridCol w="1175011"/>
                <a:gridCol w="954696"/>
                <a:gridCol w="1091082"/>
                <a:gridCol w="1011120"/>
              </a:tblGrid>
              <a:tr h="404173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no. control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coupons (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r>
                        <a:rPr lang="en-US" sz="2400" b="0" i="0" u="none" strike="noStrike" baseline="-2500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c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):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510225">
                <a:tc>
                  <a:txBody>
                    <a:bodyPr/>
                    <a:lstStyle/>
                    <a:p>
                      <a:pPr algn="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no. disinfected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coupons (</a:t>
                      </a:r>
                      <a:r>
                        <a:rPr lang="en-US" sz="2400" b="0" i="0" u="none" strike="noStrike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n</a:t>
                      </a:r>
                      <a:r>
                        <a:rPr lang="en-US" sz="2400" b="0" i="0" u="none" strike="noStrike" baseline="-25000" dirty="0" err="1" smtClean="0">
                          <a:solidFill>
                            <a:srgbClr val="000000"/>
                          </a:solidFill>
                          <a:latin typeface="Arial"/>
                        </a:rPr>
                        <a:t>d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):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12</a:t>
                      </a:r>
                    </a:p>
                  </a:txBody>
                  <a:tcPr marL="9525" marR="9525" marT="9525" marB="0" anchor="ctr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no. </a:t>
                      </a:r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experiments (m)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 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0.277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0.271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0.264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0.261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0.196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0.191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0.187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0.160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FF0000"/>
                          </a:solidFill>
                          <a:latin typeface="Arial"/>
                        </a:rPr>
                        <a:t>0.156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0.152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0.151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0.138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 smtClean="0">
                          <a:solidFill>
                            <a:srgbClr val="000000"/>
                          </a:solidFill>
                          <a:latin typeface="Arial"/>
                        </a:rPr>
                        <a:t>0.135</a:t>
                      </a:r>
                      <a:endParaRPr lang="en-US" sz="2400" b="0" i="0" u="none" strike="noStrike" dirty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0.132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0.130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0.113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AEAE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0.110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0.108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0.106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0.088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0.086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0.084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0.082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98110"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100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0.027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4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0.026</a:t>
                      </a:r>
                    </a:p>
                  </a:txBody>
                  <a:tcPr marL="9525" marR="9525" marT="9525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" name="Line 11"/>
          <p:cNvSpPr>
            <a:spLocks noChangeShapeType="1"/>
          </p:cNvSpPr>
          <p:nvPr/>
        </p:nvSpPr>
        <p:spPr bwMode="auto">
          <a:xfrm flipV="1">
            <a:off x="3676644" y="1945471"/>
            <a:ext cx="61913" cy="333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600" b="0"/>
          </a:p>
        </p:txBody>
      </p:sp>
      <p:sp>
        <p:nvSpPr>
          <p:cNvPr id="11" name="Line 12"/>
          <p:cNvSpPr>
            <a:spLocks noChangeShapeType="1"/>
          </p:cNvSpPr>
          <p:nvPr/>
        </p:nvSpPr>
        <p:spPr bwMode="auto">
          <a:xfrm>
            <a:off x="3738557" y="1954996"/>
            <a:ext cx="92075" cy="4079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600" b="0"/>
          </a:p>
        </p:txBody>
      </p:sp>
      <p:sp>
        <p:nvSpPr>
          <p:cNvPr id="12" name="Line 13"/>
          <p:cNvSpPr>
            <a:spLocks noChangeShapeType="1"/>
          </p:cNvSpPr>
          <p:nvPr/>
        </p:nvSpPr>
        <p:spPr bwMode="auto">
          <a:xfrm flipV="1">
            <a:off x="3841744" y="1264433"/>
            <a:ext cx="119063" cy="1098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1600" b="0"/>
          </a:p>
        </p:txBody>
      </p:sp>
      <p:sp>
        <p:nvSpPr>
          <p:cNvPr id="13" name="Rectangle 16"/>
          <p:cNvSpPr>
            <a:spLocks noChangeArrowheads="1"/>
          </p:cNvSpPr>
          <p:nvPr/>
        </p:nvSpPr>
        <p:spPr bwMode="auto">
          <a:xfrm>
            <a:off x="4233333" y="1801889"/>
            <a:ext cx="688623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0" dirty="0" err="1" smtClean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600" b="0" baseline="-25000" dirty="0" err="1" smtClean="0">
                <a:solidFill>
                  <a:srgbClr val="000000"/>
                </a:solidFill>
                <a:latin typeface="Arial"/>
              </a:rPr>
              <a:t>c</a:t>
            </a:r>
            <a:r>
              <a:rPr lang="en-US" sz="1600" b="0" dirty="0" smtClean="0">
                <a:cs typeface="Arial" charset="0"/>
              </a:rPr>
              <a:t> • m</a:t>
            </a:r>
            <a:endParaRPr lang="en-US" sz="1600" b="0" dirty="0">
              <a:cs typeface="Arial" charset="0"/>
            </a:endParaRPr>
          </a:p>
        </p:txBody>
      </p:sp>
      <p:cxnSp>
        <p:nvCxnSpPr>
          <p:cNvPr id="14" name="Straight Connector 13"/>
          <p:cNvCxnSpPr/>
          <p:nvPr/>
        </p:nvCxnSpPr>
        <p:spPr>
          <a:xfrm flipV="1">
            <a:off x="4105269" y="1704622"/>
            <a:ext cx="963442" cy="3605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>
            <a:stCxn id="12" idx="1"/>
          </p:cNvCxnSpPr>
          <p:nvPr/>
        </p:nvCxnSpPr>
        <p:spPr>
          <a:xfrm rot="16200000" flipH="1">
            <a:off x="6625843" y="-1400603"/>
            <a:ext cx="11177" cy="534124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6"/>
          <p:cNvSpPr>
            <a:spLocks noChangeArrowheads="1"/>
          </p:cNvSpPr>
          <p:nvPr/>
        </p:nvSpPr>
        <p:spPr bwMode="auto">
          <a:xfrm>
            <a:off x="8258882" y="1771373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1600" b="0" dirty="0" smtClean="0">
                <a:cs typeface="Arial" charset="0"/>
              </a:rPr>
              <a:t>m</a:t>
            </a:r>
            <a:endParaRPr lang="en-US" sz="1600" b="0" dirty="0">
              <a:cs typeface="Arial" charset="0"/>
            </a:endParaRPr>
          </a:p>
        </p:txBody>
      </p:sp>
      <p:cxnSp>
        <p:nvCxnSpPr>
          <p:cNvPr id="17" name="Straight Connector 16"/>
          <p:cNvCxnSpPr/>
          <p:nvPr/>
        </p:nvCxnSpPr>
        <p:spPr>
          <a:xfrm>
            <a:off x="7885114" y="1677711"/>
            <a:ext cx="807330" cy="433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063984" y="1341345"/>
            <a:ext cx="1535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.006975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19" name="Rectangle 23"/>
          <p:cNvSpPr>
            <a:spLocks noChangeArrowheads="1"/>
          </p:cNvSpPr>
          <p:nvPr/>
        </p:nvSpPr>
        <p:spPr bwMode="auto">
          <a:xfrm>
            <a:off x="7408878" y="1557943"/>
            <a:ext cx="1683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1600" b="0" dirty="0">
              <a:cs typeface="Arial" charset="0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7772419" y="1335699"/>
            <a:ext cx="1535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.066234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21" name="Rectangle 16"/>
          <p:cNvSpPr>
            <a:spLocks noChangeArrowheads="1"/>
          </p:cNvSpPr>
          <p:nvPr/>
        </p:nvSpPr>
        <p:spPr bwMode="auto">
          <a:xfrm>
            <a:off x="6182796" y="1796243"/>
            <a:ext cx="646011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 dirty="0" err="1" smtClean="0">
                <a:solidFill>
                  <a:srgbClr val="000000"/>
                </a:solidFill>
                <a:latin typeface="Arial"/>
              </a:rPr>
              <a:t>n</a:t>
            </a:r>
            <a:r>
              <a:rPr lang="en-US" sz="1600" b="0" baseline="-25000" dirty="0" err="1" smtClean="0">
                <a:solidFill>
                  <a:srgbClr val="000000"/>
                </a:solidFill>
                <a:latin typeface="Arial"/>
              </a:rPr>
              <a:t>d</a:t>
            </a:r>
            <a:r>
              <a:rPr lang="en-US" sz="1600" b="0" dirty="0" smtClean="0">
                <a:cs typeface="Arial" charset="0"/>
              </a:rPr>
              <a:t> • m</a:t>
            </a:r>
            <a:endParaRPr lang="en-US" sz="1600" b="0" dirty="0">
              <a:cs typeface="Arial" charset="0"/>
            </a:endParaRPr>
          </a:p>
        </p:txBody>
      </p:sp>
      <p:cxnSp>
        <p:nvCxnSpPr>
          <p:cNvPr id="22" name="Straight Connector 21"/>
          <p:cNvCxnSpPr/>
          <p:nvPr/>
        </p:nvCxnSpPr>
        <p:spPr>
          <a:xfrm>
            <a:off x="5996175" y="1702581"/>
            <a:ext cx="1002936" cy="204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954890" y="1346988"/>
            <a:ext cx="153528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</a:rPr>
              <a:t>.014045</a:t>
            </a:r>
            <a:endParaRPr lang="en-US" sz="1600" b="0" dirty="0">
              <a:solidFill>
                <a:srgbClr val="FF0000"/>
              </a:solidFill>
            </a:endParaRPr>
          </a:p>
        </p:txBody>
      </p:sp>
      <p:sp>
        <p:nvSpPr>
          <p:cNvPr id="24" name="Rectangle 23"/>
          <p:cNvSpPr>
            <a:spLocks noChangeArrowheads="1"/>
          </p:cNvSpPr>
          <p:nvPr/>
        </p:nvSpPr>
        <p:spPr bwMode="auto">
          <a:xfrm>
            <a:off x="5506680" y="1563586"/>
            <a:ext cx="168316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1600" b="0" dirty="0">
              <a:cs typeface="Arial" charset="0"/>
            </a:endParaRPr>
          </a:p>
        </p:txBody>
      </p:sp>
      <p:sp>
        <p:nvSpPr>
          <p:cNvPr id="30" name="TextBox 41"/>
          <p:cNvSpPr txBox="1">
            <a:spLocks noChangeArrowheads="1"/>
          </p:cNvSpPr>
          <p:nvPr/>
        </p:nvSpPr>
        <p:spPr bwMode="auto">
          <a:xfrm>
            <a:off x="1154281" y="1538096"/>
            <a:ext cx="2374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cs typeface="Arial" charset="0"/>
              </a:rPr>
              <a:t>SE of </a:t>
            </a:r>
            <a:r>
              <a:rPr lang="en-US" sz="2000" b="0" dirty="0">
                <a:solidFill>
                  <a:srgbClr val="7030A0"/>
                </a:solidFill>
                <a:cs typeface="Arial" charset="0"/>
              </a:rPr>
              <a:t>mean LR </a:t>
            </a:r>
            <a:r>
              <a:rPr lang="en-US" sz="2000" b="0" dirty="0">
                <a:cs typeface="Arial" charset="0"/>
              </a:rPr>
              <a:t>=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5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 animBg="1"/>
      <p:bldP spid="12" grpId="0" animBg="1"/>
      <p:bldP spid="13" grpId="0"/>
      <p:bldP spid="16" grpId="0"/>
      <p:bldP spid="18" grpId="0"/>
      <p:bldP spid="19" grpId="0"/>
      <p:bldP spid="20" grpId="0"/>
      <p:bldP spid="21" grpId="0"/>
      <p:bldP spid="23" grpId="0"/>
      <p:bldP spid="24" grpId="0"/>
      <p:bldP spid="30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92089"/>
            <a:ext cx="10287000" cy="86906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5" name="Text Box 6"/>
          <p:cNvSpPr txBox="1">
            <a:spLocks noChangeArrowheads="1"/>
          </p:cNvSpPr>
          <p:nvPr/>
        </p:nvSpPr>
        <p:spPr bwMode="auto">
          <a:xfrm>
            <a:off x="1067858" y="1787702"/>
            <a:ext cx="8021638" cy="35548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Repeats of the same experiment run independently by different researchers in different laboratories produce nearly the same result as indicated by a </a:t>
            </a:r>
            <a:r>
              <a:rPr lang="en-US" sz="2800" b="0" dirty="0" smtClean="0"/>
              <a:t>small 	</a:t>
            </a:r>
            <a:r>
              <a:rPr lang="en-US" sz="2800" b="0" dirty="0" smtClean="0">
                <a:solidFill>
                  <a:srgbClr val="FF0000"/>
                </a:solidFill>
              </a:rPr>
              <a:t>reproducibility standard deviation</a:t>
            </a:r>
            <a:r>
              <a:rPr lang="en-US" sz="2800" b="0" dirty="0" smtClean="0"/>
              <a:t>.  </a:t>
            </a:r>
            <a:r>
              <a:rPr lang="en-US" sz="2800" b="0" dirty="0"/>
              <a:t>Requires a collaborative (multi-lab) study</a:t>
            </a:r>
            <a:r>
              <a:rPr lang="en-US" sz="2800" b="0" dirty="0" smtClean="0"/>
              <a:t>.</a:t>
            </a:r>
          </a:p>
          <a:p>
            <a:pPr>
              <a:spcBef>
                <a:spcPct val="50000"/>
              </a:spcBef>
            </a:pPr>
            <a:endParaRPr lang="en-US" sz="1000" b="0" dirty="0" smtClean="0"/>
          </a:p>
          <a:p>
            <a:pPr>
              <a:spcBef>
                <a:spcPct val="50000"/>
              </a:spcBef>
            </a:pPr>
            <a:r>
              <a:rPr lang="en-US" sz="2800" b="0" dirty="0" smtClean="0"/>
              <a:t>Statistical tool: nested ANOVA</a:t>
            </a:r>
          </a:p>
        </p:txBody>
      </p:sp>
      <p:pic>
        <p:nvPicPr>
          <p:cNvPr id="25606" name="Picture 8" descr="superman_main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6450" y="6156325"/>
            <a:ext cx="4270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127000" y="334963"/>
            <a:ext cx="1000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Reproducibility</a:t>
            </a:r>
            <a:endParaRPr lang="en-US" sz="3200" dirty="0">
              <a:solidFill>
                <a:srgbClr val="003366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92089"/>
            <a:ext cx="10287000" cy="86906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06" name="Picture 8" descr="superman_main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6450" y="6156325"/>
            <a:ext cx="4270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127000" y="334963"/>
            <a:ext cx="1000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Reproducibility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77056"/>
            <a:ext cx="6694311" cy="446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1" name="TextBox 10"/>
          <p:cNvSpPr txBox="1"/>
          <p:nvPr/>
        </p:nvSpPr>
        <p:spPr>
          <a:xfrm>
            <a:off x="6841065" y="2155744"/>
            <a:ext cx="3276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 </a:t>
            </a:r>
            <a:r>
              <a:rPr lang="en-US" b="0" dirty="0" smtClean="0">
                <a:solidFill>
                  <a:srgbClr val="7030A0"/>
                </a:solidFill>
              </a:rPr>
              <a:t>Mean LR = 2.61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911403" y="3034975"/>
            <a:ext cx="29776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S</a:t>
            </a:r>
            <a:r>
              <a:rPr lang="en-US" b="0" baseline="-25000" dirty="0" smtClean="0">
                <a:solidFill>
                  <a:srgbClr val="FF0000"/>
                </a:solidFill>
              </a:rPr>
              <a:t>R</a:t>
            </a:r>
            <a:r>
              <a:rPr lang="en-US" b="0" dirty="0" smtClean="0">
                <a:solidFill>
                  <a:srgbClr val="FF0000"/>
                </a:solidFill>
              </a:rPr>
              <a:t>  = 1.07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the typical distance between a LR for an experiment at a lab and the </a:t>
            </a:r>
          </a:p>
          <a:p>
            <a:r>
              <a:rPr lang="en-US" b="0" dirty="0" smtClean="0">
                <a:solidFill>
                  <a:srgbClr val="7030A0"/>
                </a:solidFill>
              </a:rPr>
              <a:t>true mean LR  </a:t>
            </a:r>
          </a:p>
          <a:p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 flipV="1">
            <a:off x="1366396" y="3962402"/>
            <a:ext cx="4989249" cy="26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Down Arrow 13"/>
          <p:cNvSpPr/>
          <p:nvPr/>
        </p:nvSpPr>
        <p:spPr bwMode="auto">
          <a:xfrm>
            <a:off x="3870354" y="3965444"/>
            <a:ext cx="238802" cy="132904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3870354" y="2698044"/>
            <a:ext cx="250090" cy="12439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4" grpId="0" animBg="1"/>
      <p:bldP spid="15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ChangeArrowheads="1"/>
          </p:cNvSpPr>
          <p:nvPr/>
        </p:nvSpPr>
        <p:spPr bwMode="auto">
          <a:xfrm>
            <a:off x="0" y="192089"/>
            <a:ext cx="10287000" cy="869068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5604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5606" name="Picture 8" descr="superman_main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96450" y="6156325"/>
            <a:ext cx="427038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5608" name="Text Box 11"/>
          <p:cNvSpPr txBox="1">
            <a:spLocks noChangeArrowheads="1"/>
          </p:cNvSpPr>
          <p:nvPr/>
        </p:nvSpPr>
        <p:spPr bwMode="auto">
          <a:xfrm>
            <a:off x="127000" y="334963"/>
            <a:ext cx="1000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Reproducibility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pic>
        <p:nvPicPr>
          <p:cNvPr id="9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1777056"/>
            <a:ext cx="6694311" cy="44628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cxnSp>
        <p:nvCxnSpPr>
          <p:cNvPr id="13" name="Straight Connector 12"/>
          <p:cNvCxnSpPr/>
          <p:nvPr/>
        </p:nvCxnSpPr>
        <p:spPr bwMode="auto">
          <a:xfrm flipV="1">
            <a:off x="1366396" y="3962402"/>
            <a:ext cx="4989249" cy="2608"/>
          </a:xfrm>
          <a:prstGeom prst="line">
            <a:avLst/>
          </a:prstGeom>
          <a:solidFill>
            <a:schemeClr val="accent1"/>
          </a:solidFill>
          <a:ln w="19050" cap="flat" cmpd="sng" algn="ctr">
            <a:solidFill>
              <a:srgbClr val="7030A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4" name="Down Arrow 13"/>
          <p:cNvSpPr/>
          <p:nvPr/>
        </p:nvSpPr>
        <p:spPr bwMode="auto">
          <a:xfrm>
            <a:off x="3870354" y="3965444"/>
            <a:ext cx="238802" cy="1329046"/>
          </a:xfrm>
          <a:prstGeom prst="down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5" name="Up Arrow 14"/>
          <p:cNvSpPr/>
          <p:nvPr/>
        </p:nvSpPr>
        <p:spPr bwMode="auto">
          <a:xfrm>
            <a:off x="3870354" y="2698044"/>
            <a:ext cx="250090" cy="1243964"/>
          </a:xfrm>
          <a:prstGeom prst="upArrow">
            <a:avLst/>
          </a:prstGeom>
          <a:solidFill>
            <a:srgbClr val="FF0000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1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Verdana" pitchFamily="34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6847580" y="2063707"/>
            <a:ext cx="320626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0" dirty="0" smtClean="0">
                <a:solidFill>
                  <a:srgbClr val="FF0000"/>
                </a:solidFill>
              </a:rPr>
              <a:t>The variance S</a:t>
            </a:r>
            <a:r>
              <a:rPr lang="en-US" b="0" baseline="-25000" dirty="0" smtClean="0">
                <a:solidFill>
                  <a:srgbClr val="FF0000"/>
                </a:solidFill>
              </a:rPr>
              <a:t>R</a:t>
            </a:r>
            <a:r>
              <a:rPr lang="en-US" b="0" baseline="30000" dirty="0" smtClean="0">
                <a:solidFill>
                  <a:srgbClr val="FF0000"/>
                </a:solidFill>
              </a:rPr>
              <a:t>2</a:t>
            </a:r>
            <a:r>
              <a:rPr lang="en-US" b="0" dirty="0" smtClean="0">
                <a:solidFill>
                  <a:srgbClr val="FF0000"/>
                </a:solidFill>
              </a:rPr>
              <a:t> can be partitioned: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62% due to between lab sources</a:t>
            </a:r>
          </a:p>
          <a:p>
            <a:endParaRPr lang="en-US" b="0" dirty="0" smtClean="0">
              <a:solidFill>
                <a:srgbClr val="FF0000"/>
              </a:solidFill>
            </a:endParaRPr>
          </a:p>
          <a:p>
            <a:r>
              <a:rPr lang="en-US" b="0" dirty="0" smtClean="0">
                <a:solidFill>
                  <a:srgbClr val="FF0000"/>
                </a:solidFill>
              </a:rPr>
              <a:t>38% due to between experiment sources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1293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1" name="Line 11"/>
          <p:cNvSpPr>
            <a:spLocks noChangeShapeType="1"/>
          </p:cNvSpPr>
          <p:nvPr/>
        </p:nvSpPr>
        <p:spPr bwMode="auto">
          <a:xfrm flipV="1">
            <a:off x="3428286" y="5729288"/>
            <a:ext cx="61913" cy="333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2" name="Line 12"/>
          <p:cNvSpPr>
            <a:spLocks noChangeShapeType="1"/>
          </p:cNvSpPr>
          <p:nvPr/>
        </p:nvSpPr>
        <p:spPr bwMode="auto">
          <a:xfrm>
            <a:off x="3490199" y="5738813"/>
            <a:ext cx="92075" cy="4079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3" name="Line 13"/>
          <p:cNvSpPr>
            <a:spLocks noChangeShapeType="1"/>
          </p:cNvSpPr>
          <p:nvPr/>
        </p:nvSpPr>
        <p:spPr bwMode="auto">
          <a:xfrm flipV="1">
            <a:off x="3593386" y="5048250"/>
            <a:ext cx="119063" cy="1098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b="0"/>
          </a:p>
        </p:txBody>
      </p:sp>
      <p:sp>
        <p:nvSpPr>
          <p:cNvPr id="37894" name="Rectangle 15"/>
          <p:cNvSpPr>
            <a:spLocks noChangeArrowheads="1"/>
          </p:cNvSpPr>
          <p:nvPr/>
        </p:nvSpPr>
        <p:spPr bwMode="auto">
          <a:xfrm>
            <a:off x="4114086" y="5180013"/>
            <a:ext cx="209550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7895" name="Rectangle 16"/>
          <p:cNvSpPr>
            <a:spLocks noChangeArrowheads="1"/>
          </p:cNvSpPr>
          <p:nvPr/>
        </p:nvSpPr>
        <p:spPr bwMode="auto">
          <a:xfrm>
            <a:off x="3840330" y="5721174"/>
            <a:ext cx="111088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 err="1" smtClean="0">
                <a:cs typeface="Arial" charset="0"/>
              </a:rPr>
              <a:t>n</a:t>
            </a:r>
            <a:r>
              <a:rPr lang="en-US" b="0" baseline="-25000" dirty="0" err="1" smtClean="0">
                <a:cs typeface="Arial" charset="0"/>
              </a:rPr>
              <a:t>c</a:t>
            </a:r>
            <a:r>
              <a:rPr lang="en-US" b="0" dirty="0" err="1" smtClean="0">
                <a:cs typeface="Arial" charset="0"/>
              </a:rPr>
              <a:t>•m•L</a:t>
            </a:r>
            <a:endParaRPr lang="en-US" b="0" dirty="0">
              <a:cs typeface="Arial" charset="0"/>
            </a:endParaRPr>
          </a:p>
        </p:txBody>
      </p:sp>
      <p:sp>
        <p:nvSpPr>
          <p:cNvPr id="37896" name="Rectangle 19"/>
          <p:cNvSpPr>
            <a:spLocks noChangeArrowheads="1"/>
          </p:cNvSpPr>
          <p:nvPr/>
        </p:nvSpPr>
        <p:spPr bwMode="auto">
          <a:xfrm>
            <a:off x="4376024" y="5316538"/>
            <a:ext cx="107950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c</a:t>
            </a:r>
          </a:p>
        </p:txBody>
      </p:sp>
      <p:sp>
        <p:nvSpPr>
          <p:cNvPr id="37897" name="Rectangle 20"/>
          <p:cNvSpPr>
            <a:spLocks noChangeArrowheads="1"/>
          </p:cNvSpPr>
          <p:nvPr/>
        </p:nvSpPr>
        <p:spPr bwMode="auto">
          <a:xfrm>
            <a:off x="4387136" y="5087938"/>
            <a:ext cx="130175" cy="246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sp>
        <p:nvSpPr>
          <p:cNvPr id="37898" name="Rectangle 23"/>
          <p:cNvSpPr>
            <a:spLocks noChangeArrowheads="1"/>
          </p:cNvSpPr>
          <p:nvPr/>
        </p:nvSpPr>
        <p:spPr bwMode="auto">
          <a:xfrm>
            <a:off x="5026899" y="5454650"/>
            <a:ext cx="250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  <a:cs typeface="Arial" charset="0"/>
              </a:rPr>
              <a:t>+</a:t>
            </a:r>
            <a:endParaRPr lang="en-US" b="0">
              <a:cs typeface="Arial" charset="0"/>
            </a:endParaRPr>
          </a:p>
        </p:txBody>
      </p:sp>
      <p:sp>
        <p:nvSpPr>
          <p:cNvPr id="37899" name="Rectangle 2"/>
          <p:cNvSpPr>
            <a:spLocks noChangeArrowheads="1"/>
          </p:cNvSpPr>
          <p:nvPr/>
        </p:nvSpPr>
        <p:spPr bwMode="auto">
          <a:xfrm>
            <a:off x="428625" y="228600"/>
            <a:ext cx="9374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003366"/>
                </a:solidFill>
                <a:cs typeface="Arial" charset="0"/>
              </a:rPr>
              <a:t>Formula for the SE of the mean LR, averaged over </a:t>
            </a:r>
            <a:r>
              <a:rPr lang="en-US" sz="3200" b="1" dirty="0" err="1" smtClean="0">
                <a:solidFill>
                  <a:srgbClr val="003366"/>
                </a:solidFill>
                <a:cs typeface="Arial" charset="0"/>
              </a:rPr>
              <a:t>labratories</a:t>
            </a:r>
            <a:endParaRPr lang="en-US" sz="3200" b="1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37916" name="Rectangle 8"/>
          <p:cNvSpPr>
            <a:spLocks noChangeArrowheads="1"/>
          </p:cNvSpPr>
          <p:nvPr/>
        </p:nvSpPr>
        <p:spPr bwMode="auto">
          <a:xfrm>
            <a:off x="771525" y="1520471"/>
            <a:ext cx="9172575" cy="3416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1800" b="0" baseline="-25000" dirty="0" smtClean="0">
                <a:solidFill>
                  <a:srgbClr val="FF0000"/>
                </a:solidFill>
                <a:cs typeface="Arial" charset="0"/>
              </a:rPr>
              <a:t>c</a:t>
            </a:r>
            <a:r>
              <a:rPr lang="en-US" sz="18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>
                <a:cs typeface="Arial" charset="0"/>
              </a:rPr>
              <a:t>within-experiment variance of control coupon </a:t>
            </a:r>
            <a:r>
              <a:rPr lang="en-US" sz="1800" b="0" dirty="0" smtClean="0">
                <a:cs typeface="Arial" charset="0"/>
              </a:rPr>
              <a:t>LD</a:t>
            </a:r>
          </a:p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1800" b="0" baseline="-25000" dirty="0" smtClean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sz="18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>
                <a:cs typeface="Arial" charset="0"/>
              </a:rPr>
              <a:t>within-experiment variance of disinfected coupon LD</a:t>
            </a:r>
          </a:p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1800" b="0" baseline="-25000" dirty="0" smtClean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sz="18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>
                <a:cs typeface="Arial" charset="0"/>
              </a:rPr>
              <a:t>between-experiments variance of </a:t>
            </a:r>
            <a:r>
              <a:rPr lang="en-US" sz="1800" b="0" dirty="0" smtClean="0">
                <a:cs typeface="Arial" charset="0"/>
              </a:rPr>
              <a:t>LR</a:t>
            </a:r>
          </a:p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1800" b="0" baseline="-25000" dirty="0" smtClean="0">
                <a:solidFill>
                  <a:srgbClr val="FF0000"/>
                </a:solidFill>
                <a:cs typeface="Arial" charset="0"/>
              </a:rPr>
              <a:t>L</a:t>
            </a:r>
            <a:r>
              <a:rPr lang="en-US" sz="18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800" b="0" dirty="0" smtClean="0">
                <a:cs typeface="Arial" charset="0"/>
              </a:rPr>
              <a:t>= between-lab variance of LR</a:t>
            </a:r>
            <a:endParaRPr lang="en-US" sz="1800" b="0" dirty="0">
              <a:cs typeface="Arial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1800" b="0" dirty="0" err="1">
                <a:cs typeface="Arial" charset="0"/>
              </a:rPr>
              <a:t>n</a:t>
            </a:r>
            <a:r>
              <a:rPr lang="en-US" sz="1800" b="0" baseline="-25000" dirty="0" err="1">
                <a:cs typeface="Arial" charset="0"/>
              </a:rPr>
              <a:t>c</a:t>
            </a:r>
            <a:r>
              <a:rPr lang="en-US" sz="1800" b="0" dirty="0">
                <a:cs typeface="Arial" charset="0"/>
              </a:rPr>
              <a:t> 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>
                <a:cs typeface="Arial" charset="0"/>
              </a:rPr>
              <a:t>number of control coupons</a:t>
            </a:r>
          </a:p>
          <a:p>
            <a:pPr eaLnBrk="0" hangingPunct="0">
              <a:lnSpc>
                <a:spcPct val="150000"/>
              </a:lnSpc>
            </a:pPr>
            <a:r>
              <a:rPr lang="en-US" sz="1800" b="0" dirty="0" err="1">
                <a:cs typeface="Arial" charset="0"/>
              </a:rPr>
              <a:t>n</a:t>
            </a:r>
            <a:r>
              <a:rPr lang="en-US" sz="1800" b="0" baseline="-25000" dirty="0" err="1">
                <a:cs typeface="Arial" charset="0"/>
              </a:rPr>
              <a:t>d</a:t>
            </a:r>
            <a:r>
              <a:rPr lang="en-US" sz="1800" b="0" dirty="0">
                <a:cs typeface="Arial" charset="0"/>
              </a:rPr>
              <a:t> = number of disinfected coupons</a:t>
            </a:r>
          </a:p>
          <a:p>
            <a:pPr eaLnBrk="0" hangingPunct="0">
              <a:lnSpc>
                <a:spcPct val="150000"/>
              </a:lnSpc>
            </a:pPr>
            <a:r>
              <a:rPr lang="en-US" sz="1800" b="0" dirty="0">
                <a:cs typeface="Arial" charset="0"/>
              </a:rPr>
              <a:t>m 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>
                <a:cs typeface="Arial" charset="0"/>
              </a:rPr>
              <a:t>number of </a:t>
            </a:r>
            <a:r>
              <a:rPr lang="en-US" sz="1800" b="0" dirty="0" smtClean="0">
                <a:cs typeface="Arial" charset="0"/>
              </a:rPr>
              <a:t>experiments</a:t>
            </a:r>
          </a:p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cs typeface="Arial" charset="0"/>
              </a:rPr>
              <a:t>L  = number of labs   </a:t>
            </a:r>
            <a:r>
              <a:rPr lang="en-US" sz="1000" b="0" dirty="0" smtClean="0">
                <a:cs typeface="Arial" charset="0"/>
              </a:rPr>
              <a:t> </a:t>
            </a:r>
            <a:endParaRPr lang="en-US" sz="1000" b="0" baseline="30000" dirty="0">
              <a:cs typeface="Arial" charset="0"/>
            </a:endParaRPr>
          </a:p>
        </p:txBody>
      </p:sp>
      <p:cxnSp>
        <p:nvCxnSpPr>
          <p:cNvPr id="28" name="Straight Connector 27"/>
          <p:cNvCxnSpPr/>
          <p:nvPr/>
        </p:nvCxnSpPr>
        <p:spPr>
          <a:xfrm>
            <a:off x="3856911" y="5638800"/>
            <a:ext cx="1028700" cy="158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2" name="Rectangle 15"/>
          <p:cNvSpPr>
            <a:spLocks noChangeArrowheads="1"/>
          </p:cNvSpPr>
          <p:nvPr/>
        </p:nvSpPr>
        <p:spPr bwMode="auto">
          <a:xfrm>
            <a:off x="5641261" y="5175250"/>
            <a:ext cx="20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7903" name="Rectangle 16"/>
          <p:cNvSpPr>
            <a:spLocks noChangeArrowheads="1"/>
          </p:cNvSpPr>
          <p:nvPr/>
        </p:nvSpPr>
        <p:spPr bwMode="auto">
          <a:xfrm>
            <a:off x="5365918" y="5727700"/>
            <a:ext cx="113172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 err="1" smtClean="0">
                <a:cs typeface="Arial" charset="0"/>
              </a:rPr>
              <a:t>n</a:t>
            </a:r>
            <a:r>
              <a:rPr lang="en-US" b="0" baseline="-25000" dirty="0" err="1" smtClean="0">
                <a:cs typeface="Arial" charset="0"/>
              </a:rPr>
              <a:t>d</a:t>
            </a:r>
            <a:r>
              <a:rPr lang="en-US" b="0" dirty="0" err="1" smtClean="0">
                <a:cs typeface="Arial" charset="0"/>
              </a:rPr>
              <a:t>•m•L</a:t>
            </a:r>
            <a:endParaRPr lang="en-US" b="0" dirty="0">
              <a:cs typeface="Arial" charset="0"/>
            </a:endParaRPr>
          </a:p>
        </p:txBody>
      </p:sp>
      <p:sp>
        <p:nvSpPr>
          <p:cNvPr id="37904" name="Rectangle 19"/>
          <p:cNvSpPr>
            <a:spLocks noChangeArrowheads="1"/>
          </p:cNvSpPr>
          <p:nvPr/>
        </p:nvSpPr>
        <p:spPr bwMode="auto">
          <a:xfrm>
            <a:off x="5903199" y="5311775"/>
            <a:ext cx="128587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d</a:t>
            </a:r>
          </a:p>
        </p:txBody>
      </p:sp>
      <p:sp>
        <p:nvSpPr>
          <p:cNvPr id="37905" name="Rectangle 20"/>
          <p:cNvSpPr>
            <a:spLocks noChangeArrowheads="1"/>
          </p:cNvSpPr>
          <p:nvPr/>
        </p:nvSpPr>
        <p:spPr bwMode="auto">
          <a:xfrm>
            <a:off x="5912724" y="5083175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cxnSp>
        <p:nvCxnSpPr>
          <p:cNvPr id="33" name="Straight Connector 32"/>
          <p:cNvCxnSpPr/>
          <p:nvPr/>
        </p:nvCxnSpPr>
        <p:spPr>
          <a:xfrm>
            <a:off x="5382499" y="5634038"/>
            <a:ext cx="10287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>
            <a:stCxn id="37893" idx="1"/>
          </p:cNvCxnSpPr>
          <p:nvPr/>
        </p:nvCxnSpPr>
        <p:spPr>
          <a:xfrm rot="5400000" flipH="1" flipV="1">
            <a:off x="6590857" y="2156438"/>
            <a:ext cx="13403" cy="5770221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08" name="Rectangle 23"/>
          <p:cNvSpPr>
            <a:spLocks noChangeArrowheads="1"/>
          </p:cNvSpPr>
          <p:nvPr/>
        </p:nvSpPr>
        <p:spPr bwMode="auto">
          <a:xfrm>
            <a:off x="6569949" y="5451475"/>
            <a:ext cx="250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  <a:cs typeface="Arial" charset="0"/>
              </a:rPr>
              <a:t>+</a:t>
            </a:r>
            <a:endParaRPr lang="en-US" b="0">
              <a:cs typeface="Arial" charset="0"/>
            </a:endParaRPr>
          </a:p>
        </p:txBody>
      </p:sp>
      <p:sp>
        <p:nvSpPr>
          <p:cNvPr id="37909" name="Rectangle 15"/>
          <p:cNvSpPr>
            <a:spLocks noChangeArrowheads="1"/>
          </p:cNvSpPr>
          <p:nvPr/>
        </p:nvSpPr>
        <p:spPr bwMode="auto">
          <a:xfrm>
            <a:off x="7184311" y="5172075"/>
            <a:ext cx="20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7910" name="Rectangle 16"/>
          <p:cNvSpPr>
            <a:spLocks noChangeArrowheads="1"/>
          </p:cNvSpPr>
          <p:nvPr/>
        </p:nvSpPr>
        <p:spPr bwMode="auto">
          <a:xfrm>
            <a:off x="7096115" y="5724525"/>
            <a:ext cx="639599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 err="1" smtClean="0">
                <a:cs typeface="Arial" charset="0"/>
              </a:rPr>
              <a:t>m•L</a:t>
            </a:r>
            <a:endParaRPr lang="en-US" b="0" dirty="0">
              <a:cs typeface="Arial" charset="0"/>
            </a:endParaRPr>
          </a:p>
        </p:txBody>
      </p:sp>
      <p:sp>
        <p:nvSpPr>
          <p:cNvPr id="37911" name="Rectangle 19"/>
          <p:cNvSpPr>
            <a:spLocks noChangeArrowheads="1"/>
          </p:cNvSpPr>
          <p:nvPr/>
        </p:nvSpPr>
        <p:spPr bwMode="auto">
          <a:xfrm>
            <a:off x="7446249" y="5308600"/>
            <a:ext cx="130175" cy="246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E</a:t>
            </a:r>
          </a:p>
        </p:txBody>
      </p:sp>
      <p:sp>
        <p:nvSpPr>
          <p:cNvPr id="37912" name="Rectangle 20"/>
          <p:cNvSpPr>
            <a:spLocks noChangeArrowheads="1"/>
          </p:cNvSpPr>
          <p:nvPr/>
        </p:nvSpPr>
        <p:spPr bwMode="auto">
          <a:xfrm>
            <a:off x="7455774" y="5080000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cxnSp>
        <p:nvCxnSpPr>
          <p:cNvPr id="41" name="Straight Connector 40"/>
          <p:cNvCxnSpPr/>
          <p:nvPr/>
        </p:nvCxnSpPr>
        <p:spPr>
          <a:xfrm>
            <a:off x="6925549" y="5630863"/>
            <a:ext cx="1028700" cy="158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914" name="TextBox 41"/>
          <p:cNvSpPr txBox="1">
            <a:spLocks noChangeArrowheads="1"/>
          </p:cNvSpPr>
          <p:nvPr/>
        </p:nvSpPr>
        <p:spPr bwMode="auto">
          <a:xfrm>
            <a:off x="488236" y="5410200"/>
            <a:ext cx="2854325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>
                <a:cs typeface="Arial" charset="0"/>
              </a:rPr>
              <a:t>SE of </a:t>
            </a:r>
            <a:r>
              <a:rPr lang="en-US" b="0" dirty="0">
                <a:solidFill>
                  <a:srgbClr val="7030A0"/>
                </a:solidFill>
                <a:cs typeface="Arial" charset="0"/>
              </a:rPr>
              <a:t>mean LR </a:t>
            </a:r>
            <a:r>
              <a:rPr lang="en-US" b="0" dirty="0">
                <a:cs typeface="Arial" charset="0"/>
              </a:rPr>
              <a:t>=</a:t>
            </a:r>
          </a:p>
        </p:txBody>
      </p:sp>
      <p:sp>
        <p:nvSpPr>
          <p:cNvPr id="37915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2" name="Oval 31"/>
          <p:cNvSpPr/>
          <p:nvPr/>
        </p:nvSpPr>
        <p:spPr>
          <a:xfrm>
            <a:off x="8342489" y="5034844"/>
            <a:ext cx="982134" cy="1320801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23"/>
          <p:cNvSpPr>
            <a:spLocks noChangeArrowheads="1"/>
          </p:cNvSpPr>
          <p:nvPr/>
        </p:nvSpPr>
        <p:spPr bwMode="auto">
          <a:xfrm>
            <a:off x="8020584" y="5445829"/>
            <a:ext cx="250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000000"/>
                </a:solidFill>
                <a:cs typeface="Arial" charset="0"/>
              </a:rPr>
              <a:t>+</a:t>
            </a:r>
            <a:endParaRPr lang="en-US" b="0">
              <a:cs typeface="Arial" charset="0"/>
            </a:endParaRPr>
          </a:p>
        </p:txBody>
      </p:sp>
      <p:sp>
        <p:nvSpPr>
          <p:cNvPr id="37" name="Rectangle 15"/>
          <p:cNvSpPr>
            <a:spLocks noChangeArrowheads="1"/>
          </p:cNvSpPr>
          <p:nvPr/>
        </p:nvSpPr>
        <p:spPr bwMode="auto">
          <a:xfrm>
            <a:off x="8634946" y="5166429"/>
            <a:ext cx="20955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>
                <a:solidFill>
                  <a:srgbClr val="FF0000"/>
                </a:solidFill>
                <a:cs typeface="Arial" charset="0"/>
              </a:rPr>
              <a:t>S</a:t>
            </a:r>
          </a:p>
        </p:txBody>
      </p:sp>
      <p:sp>
        <p:nvSpPr>
          <p:cNvPr id="38" name="Rectangle 16"/>
          <p:cNvSpPr>
            <a:spLocks noChangeArrowheads="1"/>
          </p:cNvSpPr>
          <p:nvPr/>
        </p:nvSpPr>
        <p:spPr bwMode="auto">
          <a:xfrm>
            <a:off x="8704796" y="5718879"/>
            <a:ext cx="171522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b="0" dirty="0" smtClean="0">
                <a:cs typeface="Arial" charset="0"/>
              </a:rPr>
              <a:t>L</a:t>
            </a:r>
            <a:endParaRPr lang="en-US" b="0" dirty="0">
              <a:cs typeface="Arial" charset="0"/>
            </a:endParaRPr>
          </a:p>
        </p:txBody>
      </p:sp>
      <p:sp>
        <p:nvSpPr>
          <p:cNvPr id="39" name="Rectangle 19"/>
          <p:cNvSpPr>
            <a:spLocks noChangeArrowheads="1"/>
          </p:cNvSpPr>
          <p:nvPr/>
        </p:nvSpPr>
        <p:spPr bwMode="auto">
          <a:xfrm>
            <a:off x="8896884" y="5302954"/>
            <a:ext cx="11381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 dirty="0" smtClean="0">
                <a:solidFill>
                  <a:srgbClr val="FF0000"/>
                </a:solidFill>
                <a:cs typeface="Arial" charset="0"/>
              </a:rPr>
              <a:t>L</a:t>
            </a:r>
            <a:endParaRPr lang="en-US" sz="1600" b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40" name="Rectangle 20"/>
          <p:cNvSpPr>
            <a:spLocks noChangeArrowheads="1"/>
          </p:cNvSpPr>
          <p:nvPr/>
        </p:nvSpPr>
        <p:spPr bwMode="auto">
          <a:xfrm>
            <a:off x="8906409" y="5074354"/>
            <a:ext cx="129844" cy="2462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1600" b="0">
                <a:solidFill>
                  <a:srgbClr val="FF0000"/>
                </a:solidFill>
                <a:cs typeface="Arial" charset="0"/>
              </a:rPr>
              <a:t>2</a:t>
            </a:r>
          </a:p>
        </p:txBody>
      </p:sp>
      <p:cxnSp>
        <p:nvCxnSpPr>
          <p:cNvPr id="42" name="Straight Connector 41"/>
          <p:cNvCxnSpPr/>
          <p:nvPr/>
        </p:nvCxnSpPr>
        <p:spPr>
          <a:xfrm flipV="1">
            <a:off x="8432629" y="5621867"/>
            <a:ext cx="767816" cy="335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Oval 44"/>
          <p:cNvSpPr/>
          <p:nvPr/>
        </p:nvSpPr>
        <p:spPr>
          <a:xfrm>
            <a:off x="778933" y="2782711"/>
            <a:ext cx="519290" cy="570089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" grpId="0" animBg="1"/>
      <p:bldP spid="4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3366"/>
                </a:solidFill>
              </a:rPr>
              <a:t>What is statistical thinking?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314450" y="1743075"/>
            <a:ext cx="5980113" cy="2227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/>
              <a:t> Data</a:t>
            </a:r>
            <a:endParaRPr kumimoji="1" lang="en-US" sz="2800" b="0" i="1"/>
          </a:p>
          <a:p>
            <a:endParaRPr kumimoji="1" lang="en-US" sz="2800" b="0" i="1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/>
              <a:t> Design</a:t>
            </a:r>
          </a:p>
          <a:p>
            <a:endParaRPr kumimoji="1" lang="en-US" sz="2800" b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/>
              <a:t> Uncertainty assessment</a:t>
            </a:r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12938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2"/>
          <p:cNvSpPr>
            <a:spLocks noChangeArrowheads="1"/>
          </p:cNvSpPr>
          <p:nvPr/>
        </p:nvSpPr>
        <p:spPr bwMode="auto">
          <a:xfrm>
            <a:off x="428625" y="228600"/>
            <a:ext cx="9374188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3200" b="1" dirty="0">
                <a:solidFill>
                  <a:srgbClr val="003366"/>
                </a:solidFill>
                <a:cs typeface="Arial" charset="0"/>
              </a:rPr>
              <a:t>Formula for the SE of the mean LR, averaged over </a:t>
            </a:r>
            <a:r>
              <a:rPr lang="en-US" sz="3200" b="1" dirty="0" err="1" smtClean="0">
                <a:solidFill>
                  <a:srgbClr val="003366"/>
                </a:solidFill>
                <a:cs typeface="Arial" charset="0"/>
              </a:rPr>
              <a:t>labratories</a:t>
            </a:r>
            <a:endParaRPr lang="en-US" sz="3200" b="1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37916" name="Rectangle 8"/>
          <p:cNvSpPr>
            <a:spLocks noChangeArrowheads="1"/>
          </p:cNvSpPr>
          <p:nvPr/>
        </p:nvSpPr>
        <p:spPr bwMode="auto">
          <a:xfrm>
            <a:off x="771525" y="1520471"/>
            <a:ext cx="9172575" cy="21704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92075" tIns="46038" rIns="92075" bIns="46038">
            <a:spAutoFit/>
          </a:bodyPr>
          <a:lstStyle/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1800" b="0" baseline="-25000" dirty="0" smtClean="0">
                <a:solidFill>
                  <a:srgbClr val="FF0000"/>
                </a:solidFill>
                <a:cs typeface="Arial" charset="0"/>
              </a:rPr>
              <a:t>c</a:t>
            </a:r>
            <a:r>
              <a:rPr lang="en-US" sz="18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0.007569</a:t>
            </a:r>
          </a:p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1800" b="0" baseline="-25000" dirty="0" smtClean="0">
                <a:solidFill>
                  <a:srgbClr val="FF0000"/>
                </a:solidFill>
                <a:cs typeface="Arial" charset="0"/>
              </a:rPr>
              <a:t>d</a:t>
            </a:r>
            <a:r>
              <a:rPr lang="en-US" sz="18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0.64</a:t>
            </a:r>
            <a:endParaRPr lang="en-US" sz="1800" b="0" dirty="0">
              <a:solidFill>
                <a:srgbClr val="FF0000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1800" b="0" baseline="-25000" dirty="0" smtClean="0">
                <a:solidFill>
                  <a:srgbClr val="FF0000"/>
                </a:solidFill>
                <a:cs typeface="Arial" charset="0"/>
              </a:rPr>
              <a:t>E</a:t>
            </a:r>
            <a:r>
              <a:rPr lang="en-US" sz="18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.2171</a:t>
            </a:r>
          </a:p>
          <a:p>
            <a:pPr eaLnBrk="0" hangingPunct="0">
              <a:lnSpc>
                <a:spcPct val="150000"/>
              </a:lnSpc>
            </a:pP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S</a:t>
            </a:r>
            <a:r>
              <a:rPr lang="en-US" sz="1800" b="0" baseline="-25000" dirty="0" smtClean="0">
                <a:solidFill>
                  <a:srgbClr val="FF0000"/>
                </a:solidFill>
                <a:cs typeface="Arial" charset="0"/>
              </a:rPr>
              <a:t>L</a:t>
            </a:r>
            <a:r>
              <a:rPr lang="en-US" sz="1800" b="0" baseline="30000" dirty="0" smtClean="0">
                <a:solidFill>
                  <a:srgbClr val="FF0000"/>
                </a:solidFill>
                <a:cs typeface="Arial" charset="0"/>
              </a:rPr>
              <a:t>2</a:t>
            </a:r>
            <a:r>
              <a:rPr lang="en-US" sz="1800" b="0" dirty="0" smtClean="0">
                <a:cs typeface="Arial" charset="0"/>
              </a:rPr>
              <a:t>= </a:t>
            </a:r>
            <a:r>
              <a:rPr lang="en-US" sz="1800" b="0" dirty="0" smtClean="0">
                <a:solidFill>
                  <a:srgbClr val="FF0000"/>
                </a:solidFill>
                <a:cs typeface="Arial" charset="0"/>
              </a:rPr>
              <a:t>0.707668</a:t>
            </a:r>
            <a:endParaRPr lang="en-US" sz="1800" b="0" dirty="0">
              <a:solidFill>
                <a:srgbClr val="FF0000"/>
              </a:solidFill>
              <a:cs typeface="Arial" charset="0"/>
            </a:endParaRPr>
          </a:p>
          <a:p>
            <a:pPr eaLnBrk="0" hangingPunct="0">
              <a:lnSpc>
                <a:spcPct val="150000"/>
              </a:lnSpc>
            </a:pPr>
            <a:r>
              <a:rPr lang="en-US" sz="1800" b="0" dirty="0" err="1">
                <a:cs typeface="Arial" charset="0"/>
              </a:rPr>
              <a:t>n</a:t>
            </a:r>
            <a:r>
              <a:rPr lang="en-US" sz="1800" b="0" baseline="-25000" dirty="0" err="1">
                <a:cs typeface="Arial" charset="0"/>
              </a:rPr>
              <a:t>c</a:t>
            </a:r>
            <a:r>
              <a:rPr lang="en-US" sz="1800" b="0" dirty="0">
                <a:cs typeface="Arial" charset="0"/>
              </a:rPr>
              <a:t> </a:t>
            </a:r>
            <a:r>
              <a:rPr lang="en-US" sz="1800" b="0" dirty="0" smtClean="0">
                <a:cs typeface="Arial" charset="0"/>
              </a:rPr>
              <a:t>= 3,  </a:t>
            </a:r>
            <a:r>
              <a:rPr lang="en-US" sz="1800" b="0" dirty="0" err="1" smtClean="0">
                <a:cs typeface="Arial" charset="0"/>
              </a:rPr>
              <a:t>n</a:t>
            </a:r>
            <a:r>
              <a:rPr lang="en-US" sz="1800" b="0" baseline="-25000" dirty="0" err="1" smtClean="0">
                <a:cs typeface="Arial" charset="0"/>
              </a:rPr>
              <a:t>d</a:t>
            </a:r>
            <a:r>
              <a:rPr lang="en-US" sz="1800" b="0" dirty="0" smtClean="0">
                <a:cs typeface="Arial" charset="0"/>
              </a:rPr>
              <a:t> </a:t>
            </a:r>
            <a:r>
              <a:rPr lang="en-US" sz="1800" b="0" dirty="0">
                <a:cs typeface="Arial" charset="0"/>
              </a:rPr>
              <a:t>= </a:t>
            </a:r>
            <a:r>
              <a:rPr lang="en-US" sz="1800" b="0" dirty="0" smtClean="0">
                <a:cs typeface="Arial" charset="0"/>
              </a:rPr>
              <a:t>3,  m = 3,  L  = 2</a:t>
            </a:r>
            <a:endParaRPr lang="en-US" sz="1000" b="0" baseline="30000" dirty="0">
              <a:cs typeface="Arial" charset="0"/>
            </a:endParaRPr>
          </a:p>
        </p:txBody>
      </p:sp>
      <p:sp>
        <p:nvSpPr>
          <p:cNvPr id="37915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1"/>
          <p:cNvSpPr txBox="1">
            <a:spLocks noChangeArrowheads="1"/>
          </p:cNvSpPr>
          <p:nvPr/>
        </p:nvSpPr>
        <p:spPr bwMode="auto">
          <a:xfrm>
            <a:off x="138277" y="4078098"/>
            <a:ext cx="2374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cs typeface="Arial" charset="0"/>
              </a:rPr>
              <a:t>SE of </a:t>
            </a:r>
            <a:r>
              <a:rPr lang="en-US" sz="2000" b="0" dirty="0">
                <a:solidFill>
                  <a:srgbClr val="7030A0"/>
                </a:solidFill>
                <a:cs typeface="Arial" charset="0"/>
              </a:rPr>
              <a:t>mean LR </a:t>
            </a:r>
            <a:r>
              <a:rPr lang="en-US" sz="2000" b="0" dirty="0">
                <a:cs typeface="Arial" charset="0"/>
              </a:rPr>
              <a:t>=</a:t>
            </a:r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 flipV="1">
            <a:off x="2559033" y="4541941"/>
            <a:ext cx="61913" cy="333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2620946" y="4551466"/>
            <a:ext cx="92075" cy="4079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 flipV="1">
            <a:off x="2724133" y="3860903"/>
            <a:ext cx="119063" cy="1098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2991553" y="4545116"/>
            <a:ext cx="1298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cs typeface="Arial" charset="0"/>
              </a:rPr>
              <a:t>3 • 3 • 2</a:t>
            </a:r>
            <a:endParaRPr lang="en-US" sz="2000" b="0" dirty="0">
              <a:cs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2987658" y="4445816"/>
            <a:ext cx="1369827" cy="5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6" idx="1"/>
          </p:cNvCxnSpPr>
          <p:nvPr/>
        </p:nvCxnSpPr>
        <p:spPr>
          <a:xfrm rot="5400000" flipH="1" flipV="1">
            <a:off x="5784703" y="919293"/>
            <a:ext cx="103" cy="58831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6520376" y="4537178"/>
            <a:ext cx="55624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cs typeface="Arial" charset="0"/>
              </a:rPr>
              <a:t>3• 2</a:t>
            </a:r>
          </a:p>
          <a:p>
            <a:endParaRPr lang="en-US" sz="2000" b="0" dirty="0">
              <a:cs typeface="Arial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6496567" y="4443516"/>
            <a:ext cx="615430" cy="43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2946373" y="3937815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.007569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6009042" y="4267303"/>
            <a:ext cx="209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2000" b="0" dirty="0"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293560" y="3932169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.2171</a:t>
            </a:r>
            <a:endParaRPr lang="en-US" sz="2000" b="0" dirty="0">
              <a:solidFill>
                <a:srgbClr val="FF000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4878564" y="4457097"/>
            <a:ext cx="901344" cy="20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063059" y="3943458"/>
            <a:ext cx="762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.64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58" name="Rectangle 23"/>
          <p:cNvSpPr>
            <a:spLocks noChangeArrowheads="1"/>
          </p:cNvSpPr>
          <p:nvPr/>
        </p:nvSpPr>
        <p:spPr bwMode="auto">
          <a:xfrm>
            <a:off x="4513248" y="4261657"/>
            <a:ext cx="209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2000" b="0" dirty="0">
              <a:cs typeface="Arial" charset="0"/>
            </a:endParaRPr>
          </a:p>
        </p:txBody>
      </p:sp>
      <p:sp>
        <p:nvSpPr>
          <p:cNvPr id="59" name="TextBox 41"/>
          <p:cNvSpPr txBox="1">
            <a:spLocks noChangeArrowheads="1"/>
          </p:cNvSpPr>
          <p:nvPr/>
        </p:nvSpPr>
        <p:spPr bwMode="auto">
          <a:xfrm>
            <a:off x="8869801" y="4129754"/>
            <a:ext cx="1231427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 smtClean="0">
                <a:cs typeface="Arial" charset="0"/>
              </a:rPr>
              <a:t>= </a:t>
            </a:r>
            <a:r>
              <a:rPr lang="en-US" sz="2000" b="0" dirty="0" smtClean="0">
                <a:solidFill>
                  <a:srgbClr val="FF0000"/>
                </a:solidFill>
                <a:cs typeface="Arial" charset="0"/>
              </a:rPr>
              <a:t>0.653</a:t>
            </a:r>
            <a:endParaRPr lang="en-US" sz="2000" b="0" dirty="0">
              <a:solidFill>
                <a:srgbClr val="FF0000"/>
              </a:solidFill>
              <a:cs typeface="Arial" charset="0"/>
            </a:endParaRPr>
          </a:p>
        </p:txBody>
      </p:sp>
      <p:sp>
        <p:nvSpPr>
          <p:cNvPr id="60" name="TextBox 41"/>
          <p:cNvSpPr txBox="1">
            <a:spLocks noChangeArrowheads="1"/>
          </p:cNvSpPr>
          <p:nvPr/>
        </p:nvSpPr>
        <p:spPr bwMode="auto">
          <a:xfrm>
            <a:off x="1532467" y="5368399"/>
            <a:ext cx="7096815" cy="984885"/>
          </a:xfrm>
          <a:prstGeom prst="rect">
            <a:avLst/>
          </a:prstGeom>
          <a:noFill/>
          <a:ln w="9525">
            <a:solidFill>
              <a:srgbClr val="7030A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b="0" dirty="0" smtClean="0">
                <a:cs typeface="Arial" charset="0"/>
              </a:rPr>
              <a:t>95% CI for </a:t>
            </a:r>
            <a:r>
              <a:rPr lang="en-US" b="0" dirty="0" smtClean="0">
                <a:solidFill>
                  <a:srgbClr val="7030A0"/>
                </a:solidFill>
                <a:cs typeface="Arial" charset="0"/>
              </a:rPr>
              <a:t>mean LR</a:t>
            </a:r>
            <a:r>
              <a:rPr lang="en-US" b="0" dirty="0" smtClean="0">
                <a:cs typeface="Arial" charset="0"/>
              </a:rPr>
              <a:t>	= </a:t>
            </a:r>
            <a:r>
              <a:rPr lang="en-US" b="0" dirty="0" smtClean="0">
                <a:solidFill>
                  <a:srgbClr val="7030A0"/>
                </a:solidFill>
                <a:cs typeface="Arial" charset="0"/>
              </a:rPr>
              <a:t>2.61</a:t>
            </a:r>
            <a:r>
              <a:rPr lang="en-US" b="0" dirty="0" smtClean="0">
                <a:solidFill>
                  <a:srgbClr val="00B050"/>
                </a:solidFill>
                <a:cs typeface="Arial" charset="0"/>
              </a:rPr>
              <a:t> </a:t>
            </a:r>
            <a:r>
              <a:rPr lang="en-US" b="0" dirty="0" smtClean="0">
                <a:cs typeface="Arial" charset="0"/>
              </a:rPr>
              <a:t>± t</a:t>
            </a:r>
            <a:r>
              <a:rPr lang="en-US" b="0" baseline="-25000" dirty="0" smtClean="0">
                <a:cs typeface="Arial" charset="0"/>
              </a:rPr>
              <a:t>4</a:t>
            </a:r>
            <a:r>
              <a:rPr lang="en-US" b="0" dirty="0" smtClean="0">
                <a:cs typeface="Arial" charset="0"/>
              </a:rPr>
              <a:t> x </a:t>
            </a:r>
            <a:r>
              <a:rPr lang="en-US" b="0" dirty="0" smtClean="0">
                <a:solidFill>
                  <a:srgbClr val="FF0000"/>
                </a:solidFill>
                <a:cs typeface="Arial" charset="0"/>
              </a:rPr>
              <a:t>0.653</a:t>
            </a:r>
          </a:p>
          <a:p>
            <a:endParaRPr lang="en-US" sz="1000" b="0" dirty="0" smtClean="0">
              <a:cs typeface="Arial" charset="0"/>
            </a:endParaRPr>
          </a:p>
          <a:p>
            <a:r>
              <a:rPr lang="en-US" b="0" dirty="0" smtClean="0">
                <a:cs typeface="Arial" charset="0"/>
              </a:rPr>
              <a:t>                                  = </a:t>
            </a:r>
            <a:r>
              <a:rPr lang="en-US" b="0" dirty="0" smtClean="0">
                <a:solidFill>
                  <a:srgbClr val="7030A0"/>
                </a:solidFill>
                <a:cs typeface="Arial" charset="0"/>
              </a:rPr>
              <a:t>(0.80,  4.42)</a:t>
            </a:r>
            <a:endParaRPr lang="en-US" b="0" dirty="0">
              <a:solidFill>
                <a:srgbClr val="7030A0"/>
              </a:solidFill>
              <a:cs typeface="Arial" charset="0"/>
            </a:endParaRP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4780858" y="4550759"/>
            <a:ext cx="1298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cs typeface="Arial" charset="0"/>
              </a:rPr>
              <a:t>3 • 3 • 2</a:t>
            </a:r>
            <a:endParaRPr lang="en-US" sz="2000" b="0" dirty="0">
              <a:cs typeface="Arial" charset="0"/>
            </a:endParaRP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7722653" y="4542821"/>
            <a:ext cx="556243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cs typeface="Arial" charset="0"/>
              </a:rPr>
              <a:t>    2</a:t>
            </a:r>
          </a:p>
          <a:p>
            <a:endParaRPr lang="en-US" sz="2000" b="0" dirty="0">
              <a:cs typeface="Arial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7698844" y="4449159"/>
            <a:ext cx="1004889" cy="99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23"/>
          <p:cNvSpPr>
            <a:spLocks noChangeArrowheads="1"/>
          </p:cNvSpPr>
          <p:nvPr/>
        </p:nvSpPr>
        <p:spPr bwMode="auto">
          <a:xfrm>
            <a:off x="7211319" y="4272946"/>
            <a:ext cx="209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2000" b="0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540993" y="3926523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.707668</a:t>
            </a:r>
            <a:endParaRPr lang="en-US" sz="2000" b="0" dirty="0">
              <a:solidFill>
                <a:srgbClr val="FF0000"/>
              </a:solidFill>
            </a:endParaRPr>
          </a:p>
        </p:txBody>
      </p:sp>
      <p:pic>
        <p:nvPicPr>
          <p:cNvPr id="7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29778" y="1460967"/>
            <a:ext cx="3149600" cy="209973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0" grpId="0" animBg="1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17"/>
          <p:cNvSpPr>
            <a:spLocks noChangeArrowheads="1"/>
          </p:cNvSpPr>
          <p:nvPr/>
        </p:nvSpPr>
        <p:spPr bwMode="auto">
          <a:xfrm>
            <a:off x="0" y="192088"/>
            <a:ext cx="10287000" cy="620712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37899" name="Rectangle 2"/>
          <p:cNvSpPr>
            <a:spLocks noChangeArrowheads="1"/>
          </p:cNvSpPr>
          <p:nvPr/>
        </p:nvSpPr>
        <p:spPr bwMode="auto">
          <a:xfrm>
            <a:off x="428625" y="228600"/>
            <a:ext cx="9374188" cy="5238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>
            <a:spAutoFit/>
          </a:bodyPr>
          <a:lstStyle/>
          <a:p>
            <a:pPr algn="ctr" eaLnBrk="0" hangingPunct="0"/>
            <a:r>
              <a:rPr lang="en-US" sz="2800" b="1" dirty="0" smtClean="0">
                <a:solidFill>
                  <a:srgbClr val="003366"/>
                </a:solidFill>
                <a:cs typeface="Arial" charset="0"/>
              </a:rPr>
              <a:t>How many coupons?  experiments?  labs?</a:t>
            </a:r>
            <a:endParaRPr lang="en-US" sz="2800" b="1" dirty="0">
              <a:solidFill>
                <a:srgbClr val="003366"/>
              </a:solidFill>
              <a:cs typeface="Arial" charset="0"/>
            </a:endParaRPr>
          </a:p>
        </p:txBody>
      </p:sp>
      <p:sp>
        <p:nvSpPr>
          <p:cNvPr id="37915" name="Rectangle 22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3" name="TextBox 41"/>
          <p:cNvSpPr txBox="1">
            <a:spLocks noChangeArrowheads="1"/>
          </p:cNvSpPr>
          <p:nvPr/>
        </p:nvSpPr>
        <p:spPr bwMode="auto">
          <a:xfrm>
            <a:off x="465658" y="1278426"/>
            <a:ext cx="2374368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0" dirty="0">
                <a:cs typeface="Arial" charset="0"/>
              </a:rPr>
              <a:t>SE of </a:t>
            </a:r>
            <a:r>
              <a:rPr lang="en-US" sz="2000" b="0" dirty="0">
                <a:solidFill>
                  <a:srgbClr val="7030A0"/>
                </a:solidFill>
                <a:cs typeface="Arial" charset="0"/>
              </a:rPr>
              <a:t>mean LR </a:t>
            </a:r>
            <a:r>
              <a:rPr lang="en-US" sz="2000" b="0" dirty="0">
                <a:cs typeface="Arial" charset="0"/>
              </a:rPr>
              <a:t>=</a:t>
            </a:r>
          </a:p>
        </p:txBody>
      </p:sp>
      <p:sp>
        <p:nvSpPr>
          <p:cNvPr id="44" name="Line 11"/>
          <p:cNvSpPr>
            <a:spLocks noChangeShapeType="1"/>
          </p:cNvSpPr>
          <p:nvPr/>
        </p:nvSpPr>
        <p:spPr bwMode="auto">
          <a:xfrm flipV="1">
            <a:off x="2886414" y="1742269"/>
            <a:ext cx="61913" cy="33337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45" name="Line 12"/>
          <p:cNvSpPr>
            <a:spLocks noChangeShapeType="1"/>
          </p:cNvSpPr>
          <p:nvPr/>
        </p:nvSpPr>
        <p:spPr bwMode="auto">
          <a:xfrm>
            <a:off x="2948327" y="1751794"/>
            <a:ext cx="92075" cy="407987"/>
          </a:xfrm>
          <a:prstGeom prst="line">
            <a:avLst/>
          </a:prstGeom>
          <a:noFill/>
          <a:ln w="3651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46" name="Line 13"/>
          <p:cNvSpPr>
            <a:spLocks noChangeShapeType="1"/>
          </p:cNvSpPr>
          <p:nvPr/>
        </p:nvSpPr>
        <p:spPr bwMode="auto">
          <a:xfrm flipV="1">
            <a:off x="3051514" y="1061231"/>
            <a:ext cx="119063" cy="1098550"/>
          </a:xfrm>
          <a:prstGeom prst="line">
            <a:avLst/>
          </a:prstGeom>
          <a:noFill/>
          <a:ln w="17463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en-US" sz="2000" b="0"/>
          </a:p>
        </p:txBody>
      </p:sp>
      <p:sp>
        <p:nvSpPr>
          <p:cNvPr id="47" name="Rectangle 16"/>
          <p:cNvSpPr>
            <a:spLocks noChangeArrowheads="1"/>
          </p:cNvSpPr>
          <p:nvPr/>
        </p:nvSpPr>
        <p:spPr bwMode="auto">
          <a:xfrm>
            <a:off x="3318934" y="1745444"/>
            <a:ext cx="1298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err="1" smtClean="0">
                <a:cs typeface="Arial" charset="0"/>
              </a:rPr>
              <a:t>n</a:t>
            </a:r>
            <a:r>
              <a:rPr lang="en-US" sz="2000" b="0" baseline="-25000" dirty="0" err="1" smtClean="0">
                <a:cs typeface="Arial" charset="0"/>
              </a:rPr>
              <a:t>c</a:t>
            </a:r>
            <a:r>
              <a:rPr lang="en-US" sz="2000" b="0" dirty="0" err="1" smtClean="0">
                <a:cs typeface="Arial" charset="0"/>
              </a:rPr>
              <a:t>•m•L</a:t>
            </a:r>
            <a:endParaRPr lang="en-US" sz="2000" b="0" dirty="0">
              <a:cs typeface="Arial" charset="0"/>
            </a:endParaRPr>
          </a:p>
        </p:txBody>
      </p:sp>
      <p:cxnSp>
        <p:nvCxnSpPr>
          <p:cNvPr id="48" name="Straight Connector 47"/>
          <p:cNvCxnSpPr/>
          <p:nvPr/>
        </p:nvCxnSpPr>
        <p:spPr>
          <a:xfrm flipV="1">
            <a:off x="3315039" y="1646144"/>
            <a:ext cx="1369827" cy="5637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>
            <a:stCxn id="46" idx="1"/>
          </p:cNvCxnSpPr>
          <p:nvPr/>
        </p:nvCxnSpPr>
        <p:spPr>
          <a:xfrm rot="5400000" flipH="1" flipV="1">
            <a:off x="6112084" y="-1880379"/>
            <a:ext cx="103" cy="5883118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6847757" y="1737506"/>
            <a:ext cx="5562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err="1" smtClean="0">
                <a:cs typeface="Arial" charset="0"/>
              </a:rPr>
              <a:t>m•L</a:t>
            </a:r>
            <a:endParaRPr lang="en-US" sz="2000" b="0" dirty="0">
              <a:cs typeface="Arial" charset="0"/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>
            <a:off x="6823948" y="1643844"/>
            <a:ext cx="615430" cy="4306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3273754" y="1138143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.007569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53" name="Rectangle 23"/>
          <p:cNvSpPr>
            <a:spLocks noChangeArrowheads="1"/>
          </p:cNvSpPr>
          <p:nvPr/>
        </p:nvSpPr>
        <p:spPr bwMode="auto">
          <a:xfrm>
            <a:off x="6336423" y="1467631"/>
            <a:ext cx="209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2000" b="0" dirty="0">
              <a:cs typeface="Arial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6620941" y="1132497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.2171</a:t>
            </a:r>
            <a:endParaRPr lang="en-US" sz="2000" b="0" dirty="0">
              <a:solidFill>
                <a:srgbClr val="FF0000"/>
              </a:solidFill>
            </a:endParaRPr>
          </a:p>
        </p:txBody>
      </p:sp>
      <p:cxnSp>
        <p:nvCxnSpPr>
          <p:cNvPr id="56" name="Straight Connector 55"/>
          <p:cNvCxnSpPr/>
          <p:nvPr/>
        </p:nvCxnSpPr>
        <p:spPr>
          <a:xfrm>
            <a:off x="5205945" y="1657425"/>
            <a:ext cx="901344" cy="201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TextBox 56"/>
          <p:cNvSpPr txBox="1"/>
          <p:nvPr/>
        </p:nvSpPr>
        <p:spPr>
          <a:xfrm>
            <a:off x="5390440" y="1143786"/>
            <a:ext cx="7620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.64</a:t>
            </a:r>
            <a:endParaRPr lang="en-US" sz="2000" b="0" dirty="0">
              <a:solidFill>
                <a:srgbClr val="FF0000"/>
              </a:solidFill>
            </a:endParaRPr>
          </a:p>
        </p:txBody>
      </p:sp>
      <p:sp>
        <p:nvSpPr>
          <p:cNvPr id="58" name="Rectangle 23"/>
          <p:cNvSpPr>
            <a:spLocks noChangeArrowheads="1"/>
          </p:cNvSpPr>
          <p:nvPr/>
        </p:nvSpPr>
        <p:spPr bwMode="auto">
          <a:xfrm>
            <a:off x="4840629" y="1461985"/>
            <a:ext cx="209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2000" b="0" dirty="0">
              <a:cs typeface="Arial" charset="0"/>
            </a:endParaRP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5108239" y="1751087"/>
            <a:ext cx="1298222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err="1" smtClean="0">
                <a:cs typeface="Arial" charset="0"/>
              </a:rPr>
              <a:t>n</a:t>
            </a:r>
            <a:r>
              <a:rPr lang="en-US" sz="2000" b="0" baseline="-25000" dirty="0" err="1" smtClean="0">
                <a:cs typeface="Arial" charset="0"/>
              </a:rPr>
              <a:t>d</a:t>
            </a:r>
            <a:r>
              <a:rPr lang="en-US" sz="2000" b="0" dirty="0" err="1" smtClean="0">
                <a:cs typeface="Arial" charset="0"/>
              </a:rPr>
              <a:t>•m•L</a:t>
            </a:r>
            <a:endParaRPr lang="en-US" sz="2000" b="0" dirty="0">
              <a:cs typeface="Arial" charset="0"/>
            </a:endParaRPr>
          </a:p>
        </p:txBody>
      </p:sp>
      <p:sp>
        <p:nvSpPr>
          <p:cNvPr id="66" name="Rectangle 16"/>
          <p:cNvSpPr>
            <a:spLocks noChangeArrowheads="1"/>
          </p:cNvSpPr>
          <p:nvPr/>
        </p:nvSpPr>
        <p:spPr bwMode="auto">
          <a:xfrm>
            <a:off x="8230658" y="1743149"/>
            <a:ext cx="556243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r>
              <a:rPr lang="en-US" sz="2000" b="0" dirty="0" smtClean="0">
                <a:cs typeface="Arial" charset="0"/>
              </a:rPr>
              <a:t>  L</a:t>
            </a:r>
            <a:endParaRPr lang="en-US" sz="2000" b="0" dirty="0">
              <a:cs typeface="Arial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8026225" y="1649487"/>
            <a:ext cx="1004889" cy="9952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Rectangle 23"/>
          <p:cNvSpPr>
            <a:spLocks noChangeArrowheads="1"/>
          </p:cNvSpPr>
          <p:nvPr/>
        </p:nvSpPr>
        <p:spPr bwMode="auto">
          <a:xfrm>
            <a:off x="7538700" y="1473274"/>
            <a:ext cx="209994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n-US" sz="2000" b="0" dirty="0">
                <a:solidFill>
                  <a:srgbClr val="000000"/>
                </a:solidFill>
                <a:cs typeface="Arial" charset="0"/>
              </a:rPr>
              <a:t>+</a:t>
            </a:r>
            <a:endParaRPr lang="en-US" sz="2000" b="0" dirty="0">
              <a:cs typeface="Arial" charset="0"/>
            </a:endParaRPr>
          </a:p>
        </p:txBody>
      </p:sp>
      <p:sp>
        <p:nvSpPr>
          <p:cNvPr id="69" name="TextBox 68"/>
          <p:cNvSpPr txBox="1"/>
          <p:nvPr/>
        </p:nvSpPr>
        <p:spPr>
          <a:xfrm>
            <a:off x="7868374" y="1126851"/>
            <a:ext cx="153528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0" dirty="0" smtClean="0">
                <a:solidFill>
                  <a:srgbClr val="FF0000"/>
                </a:solidFill>
              </a:rPr>
              <a:t>.707668</a:t>
            </a:r>
            <a:endParaRPr lang="en-US" sz="2000" b="0" dirty="0">
              <a:solidFill>
                <a:srgbClr val="FF0000"/>
              </a:solidFill>
            </a:endParaRPr>
          </a:p>
        </p:txBody>
      </p:sp>
      <p:graphicFrame>
        <p:nvGraphicFramePr>
          <p:cNvPr id="28" name="Table 27"/>
          <p:cNvGraphicFramePr>
            <a:graphicFrameLocks noGrp="1"/>
          </p:cNvGraphicFramePr>
          <p:nvPr/>
        </p:nvGraphicFramePr>
        <p:xfrm>
          <a:off x="79016" y="2607727"/>
          <a:ext cx="10103562" cy="3228947"/>
        </p:xfrm>
        <a:graphic>
          <a:graphicData uri="http://schemas.openxmlformats.org/drawingml/2006/table">
            <a:tbl>
              <a:tblPr/>
              <a:tblGrid>
                <a:gridCol w="1279224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  <a:gridCol w="490241"/>
              </a:tblGrid>
              <a:tr h="317164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of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labs (L)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74471">
                <a:tc>
                  <a:txBody>
                    <a:bodyPr/>
                    <a:lstStyle/>
                    <a:p>
                      <a:pPr algn="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control/</a:t>
                      </a:r>
                      <a:r>
                        <a:rPr lang="en-US" sz="1200" b="0" i="0" u="none" strike="noStrike" dirty="0" err="1">
                          <a:solidFill>
                            <a:srgbClr val="000000"/>
                          </a:solidFill>
                          <a:latin typeface="Calibri"/>
                        </a:rPr>
                        <a:t>dis</a:t>
                      </a:r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coupons (</a:t>
                      </a:r>
                      <a:r>
                        <a:rPr lang="en-US" sz="1200" b="0" i="0" u="none" strike="noStrike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en-US" sz="1200" b="0" i="0" u="none" strike="noStrike" baseline="-2500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c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 and </a:t>
                      </a:r>
                      <a:r>
                        <a:rPr lang="en-US" sz="1200" b="0" i="0" u="none" strike="noStrike" baseline="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n</a:t>
                      </a:r>
                      <a:r>
                        <a:rPr lang="en-US" sz="1200" b="0" i="0" u="none" strike="noStrike" baseline="-25000" dirty="0" err="1" smtClean="0">
                          <a:solidFill>
                            <a:srgbClr val="000000"/>
                          </a:solidFill>
                          <a:latin typeface="Calibri"/>
                        </a:rPr>
                        <a:t>d</a:t>
                      </a:r>
                      <a:r>
                        <a:rPr lang="en-US" sz="1200" b="0" i="0" u="none" strike="noStrike" baseline="0" dirty="0" smtClean="0">
                          <a:solidFill>
                            <a:srgbClr val="000000"/>
                          </a:solidFill>
                          <a:latin typeface="Calibri"/>
                        </a:rPr>
                        <a:t>)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: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17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no. </a:t>
                      </a:r>
                      <a:r>
                        <a:rPr lang="en-US" sz="1200" b="0" i="0" u="none" strike="noStrike" dirty="0" smtClean="0">
                          <a:solidFill>
                            <a:srgbClr val="000000"/>
                          </a:solidFill>
                          <a:latin typeface="Calibri"/>
                        </a:rPr>
                        <a:t>experiments (m)</a:t>
                      </a:r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 dirty="0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0" i="0" u="none" strike="noStrike">
                        <a:solidFill>
                          <a:srgbClr val="000000"/>
                        </a:solidFill>
                        <a:latin typeface="Calibri"/>
                      </a:endParaRP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 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317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1.117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1.068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1.027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0.790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0.755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0.726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0.645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0.617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0.559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0.500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0.478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0.456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0.436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0.989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0.961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0.939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0.699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0.680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0.571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0.555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0.542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0.494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0.469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0.404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0.942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0.923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0.666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FF0000"/>
                          </a:solidFill>
                          <a:latin typeface="Calibri"/>
                        </a:rPr>
                        <a:t>0.653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0.544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0.471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0.462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0.421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0.413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0.406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0.385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4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0.918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0.903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0.649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0.530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0.522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0.459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0.452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0.446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0.411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0.404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0.375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0.893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0.883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0.632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0.624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0.516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0.510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0.447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0.442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0.399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0.391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0.365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0.361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0.873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0.862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0.617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0.613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0.609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0.504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0.500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0.497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0.436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0.431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0.390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0.388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0.385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0.356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0.352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317164"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100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0.844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0.844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0.843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0.597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0.596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0.488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0.487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0.422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0.422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0.378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0.377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0.345</a:t>
                      </a:r>
                    </a:p>
                  </a:txBody>
                  <a:tcPr marL="5201" marR="5201" marT="5201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0.344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0.344</a:t>
                      </a:r>
                    </a:p>
                  </a:txBody>
                  <a:tcPr marL="5201" marR="5201" marT="5201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5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8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1" dur="2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4" dur="2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7" dur="2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0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3" dur="20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6" dur="2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9" dur="20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2" dur="20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5" dur="20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8" dur="2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1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64" dur="2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0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/>
      <p:bldP spid="44" grpId="0" animBg="1"/>
      <p:bldP spid="45" grpId="0" animBg="1"/>
      <p:bldP spid="46" grpId="0" animBg="1"/>
      <p:bldP spid="47" grpId="0"/>
      <p:bldP spid="50" grpId="0"/>
      <p:bldP spid="52" grpId="0"/>
      <p:bldP spid="53" grpId="0"/>
      <p:bldP spid="54" grpId="0"/>
      <p:bldP spid="57" grpId="0"/>
      <p:bldP spid="58" grpId="0"/>
      <p:bldP spid="63" grpId="0"/>
      <p:bldP spid="66" grpId="0"/>
      <p:bldP spid="68" grpId="0"/>
      <p:bldP spid="69" grpId="0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125095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295275" y="557213"/>
            <a:ext cx="983138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>
                <a:solidFill>
                  <a:srgbClr val="003366"/>
                </a:solidFill>
              </a:rPr>
              <a:t>Summary</a:t>
            </a:r>
          </a:p>
        </p:txBody>
      </p:sp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890593" y="1587673"/>
            <a:ext cx="8321146" cy="42165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/>
              <a:t> </a:t>
            </a:r>
            <a:r>
              <a:rPr kumimoji="1" lang="en-US" b="0" dirty="0" smtClean="0"/>
              <a:t>Even though </a:t>
            </a:r>
            <a:r>
              <a:rPr kumimoji="1" lang="en-US" b="0" dirty="0" err="1" smtClean="0"/>
              <a:t>biofilms</a:t>
            </a:r>
            <a:r>
              <a:rPr kumimoji="1" lang="en-US" b="0" dirty="0" smtClean="0"/>
              <a:t> are complicated, it is</a:t>
            </a: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r>
              <a:rPr kumimoji="1" lang="en-US" b="0" dirty="0" smtClean="0"/>
              <a:t>   feasible to develop </a:t>
            </a:r>
            <a:r>
              <a:rPr kumimoji="1" lang="en-US" b="0" dirty="0" err="1" smtClean="0"/>
              <a:t>biofilm</a:t>
            </a:r>
            <a:r>
              <a:rPr kumimoji="1" lang="en-US" b="0" dirty="0" smtClean="0"/>
              <a:t> methods that meet</a:t>
            </a:r>
          </a:p>
          <a:p>
            <a:pPr>
              <a:buClr>
                <a:srgbClr val="000066"/>
              </a:buClr>
              <a:buFont typeface="Wingdings" pitchFamily="2" charset="2"/>
              <a:buNone/>
            </a:pPr>
            <a:r>
              <a:rPr kumimoji="1" lang="en-US" b="0" dirty="0" smtClean="0"/>
              <a:t>   the “Seven R” criteria.</a:t>
            </a:r>
          </a:p>
          <a:p>
            <a:endParaRPr kumimoji="1" lang="en-US" b="0" i="1" dirty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b="0" dirty="0"/>
              <a:t> </a:t>
            </a:r>
            <a:r>
              <a:rPr kumimoji="1" lang="en-US" b="0" dirty="0" smtClean="0"/>
              <a:t>Good experiments use control data!</a:t>
            </a:r>
          </a:p>
          <a:p>
            <a:pPr>
              <a:buClr>
                <a:srgbClr val="000066"/>
              </a:buClr>
            </a:pPr>
            <a:r>
              <a:rPr kumimoji="1" lang="en-US" b="0" dirty="0" smtClean="0"/>
              <a:t> 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b="0" dirty="0" smtClean="0"/>
              <a:t> Assess uncertainty by SEs and CIs. </a:t>
            </a:r>
          </a:p>
          <a:p>
            <a:pPr>
              <a:buClr>
                <a:srgbClr val="000066"/>
              </a:buClr>
            </a:pPr>
            <a:endParaRPr kumimoji="1" lang="en-US" b="0" dirty="0" smtClean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b="0" dirty="0" smtClean="0"/>
              <a:t> When designing experiments, invest effort in </a:t>
            </a:r>
          </a:p>
          <a:p>
            <a:pPr>
              <a:buClr>
                <a:srgbClr val="000066"/>
              </a:buClr>
            </a:pPr>
            <a:r>
              <a:rPr kumimoji="1" lang="en-US" b="0" dirty="0" smtClean="0"/>
              <a:t>  numbers of experiments versus more coupons </a:t>
            </a:r>
          </a:p>
          <a:p>
            <a:pPr>
              <a:buClr>
                <a:srgbClr val="000066"/>
              </a:buClr>
            </a:pPr>
            <a:r>
              <a:rPr kumimoji="1" lang="en-US" b="0" dirty="0" smtClean="0"/>
              <a:t>  in an experiment).</a:t>
            </a:r>
            <a:endParaRPr kumimoji="1" lang="en-US" b="0" dirty="0"/>
          </a:p>
        </p:txBody>
      </p:sp>
      <p:sp>
        <p:nvSpPr>
          <p:cNvPr id="29701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29702" name="Picture 8" descr="superman_main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7875" y="6124575"/>
            <a:ext cx="4556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0" y="0"/>
            <a:ext cx="10287000" cy="6858000"/>
          </a:xfrm>
          <a:prstGeom prst="rect">
            <a:avLst/>
          </a:prstGeom>
          <a:solidFill>
            <a:srgbClr val="FFF3D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41987" name="Rectangle 3"/>
          <p:cNvSpPr>
            <a:spLocks noChangeArrowheads="1"/>
          </p:cNvSpPr>
          <p:nvPr/>
        </p:nvSpPr>
        <p:spPr bwMode="auto">
          <a:xfrm>
            <a:off x="0" y="-57150"/>
            <a:ext cx="10287000" cy="6364288"/>
          </a:xfrm>
          <a:prstGeom prst="rect">
            <a:avLst/>
          </a:prstGeom>
          <a:noFill/>
          <a:ln w="76200">
            <a:solidFill>
              <a:schemeClr val="bg2"/>
            </a:solidFill>
            <a:miter lim="800000"/>
            <a:headEnd type="none" w="sm" len="sm"/>
            <a:tailEnd type="none" w="sm" len="sm"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41988" name="Picture 4" descr="Graphic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0"/>
            <a:ext cx="10287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2" name="Group 5"/>
          <p:cNvGrpSpPr>
            <a:grpSpLocks/>
          </p:cNvGrpSpPr>
          <p:nvPr/>
        </p:nvGrpSpPr>
        <p:grpSpPr bwMode="auto">
          <a:xfrm>
            <a:off x="309563" y="414338"/>
            <a:ext cx="9551987" cy="685800"/>
            <a:chOff x="173" y="261"/>
            <a:chExt cx="5349" cy="432"/>
          </a:xfrm>
        </p:grpSpPr>
        <p:sp>
          <p:nvSpPr>
            <p:cNvPr id="41990" name="Rectangle 6"/>
            <p:cNvSpPr>
              <a:spLocks noChangeArrowheads="1"/>
            </p:cNvSpPr>
            <p:nvPr/>
          </p:nvSpPr>
          <p:spPr bwMode="auto">
            <a:xfrm>
              <a:off x="173" y="261"/>
              <a:ext cx="5349" cy="432"/>
            </a:xfrm>
            <a:prstGeom prst="rect">
              <a:avLst/>
            </a:prstGeom>
            <a:solidFill>
              <a:srgbClr val="FFFFCC"/>
            </a:solidFill>
            <a:ln w="9525">
              <a:miter lim="800000"/>
              <a:headEnd/>
              <a:tailEnd/>
            </a:ln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rgbClr val="FFFFCC"/>
              </a:extrusionClr>
            </a:sp3d>
          </p:spPr>
          <p:txBody>
            <a:bodyPr wrap="none" anchor="ctr">
              <a:flatTx/>
            </a:bodyPr>
            <a:lstStyle/>
            <a:p>
              <a:endParaRPr lang="en-US"/>
            </a:p>
          </p:txBody>
        </p:sp>
        <p:sp>
          <p:nvSpPr>
            <p:cNvPr id="41991" name="Text Box 7"/>
            <p:cNvSpPr txBox="1">
              <a:spLocks noChangeArrowheads="1"/>
            </p:cNvSpPr>
            <p:nvPr/>
          </p:nvSpPr>
          <p:spPr bwMode="auto">
            <a:xfrm>
              <a:off x="288" y="307"/>
              <a:ext cx="5063" cy="365"/>
            </a:xfrm>
            <a:prstGeom prst="rect">
              <a:avLst/>
            </a:prstGeom>
            <a:noFill/>
            <a:ln w="12700">
              <a:noFill/>
              <a:miter lim="800000"/>
              <a:headEnd type="none" w="sm" len="sm"/>
              <a:tailEnd type="none" w="sm" len="sm"/>
            </a:ln>
          </p:spPr>
          <p:txBody>
            <a:bodyPr>
              <a:spAutoFit/>
            </a:bodyPr>
            <a:lstStyle/>
            <a:p>
              <a:pPr algn="ctr"/>
              <a:r>
                <a:rPr lang="en-US" sz="3200" b="1" dirty="0" smtClean="0">
                  <a:solidFill>
                    <a:srgbClr val="003366"/>
                  </a:solidFill>
                </a:rPr>
                <a:t>Any questions?</a:t>
              </a:r>
              <a:endParaRPr lang="en-US" sz="3200" b="1" dirty="0">
                <a:solidFill>
                  <a:srgbClr val="003366"/>
                </a:solidFill>
              </a:endParaRPr>
            </a:p>
          </p:txBody>
        </p:sp>
      </p:grp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641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600">
                <a:solidFill>
                  <a:srgbClr val="003366"/>
                </a:solidFill>
              </a:rPr>
              <a:t>What is statistical thinking?</a:t>
            </a:r>
          </a:p>
        </p:txBody>
      </p:sp>
      <p:sp>
        <p:nvSpPr>
          <p:cNvPr id="15364" name="Rectangle 4"/>
          <p:cNvSpPr>
            <a:spLocks noChangeArrowheads="1"/>
          </p:cNvSpPr>
          <p:nvPr/>
        </p:nvSpPr>
        <p:spPr bwMode="auto">
          <a:xfrm>
            <a:off x="1291872" y="1675341"/>
            <a:ext cx="8247239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/>
              <a:t> </a:t>
            </a:r>
            <a:r>
              <a:rPr kumimoji="1" lang="en-US" sz="2800" b="0" dirty="0" smtClean="0"/>
              <a:t>Data  </a:t>
            </a:r>
            <a:r>
              <a:rPr kumimoji="1" lang="en-US" sz="2000" b="0" dirty="0" smtClean="0"/>
              <a:t>(pixel intensity in an image? </a:t>
            </a:r>
          </a:p>
          <a:p>
            <a:pPr>
              <a:buClr>
                <a:srgbClr val="000066"/>
              </a:buClr>
            </a:pPr>
            <a:r>
              <a:rPr kumimoji="1" lang="en-US" sz="2000" b="0" dirty="0" smtClean="0"/>
              <a:t>                 log(</a:t>
            </a:r>
            <a:r>
              <a:rPr kumimoji="1" lang="en-US" sz="2000" b="0" dirty="0" err="1" smtClean="0"/>
              <a:t>cfu</a:t>
            </a:r>
            <a:r>
              <a:rPr kumimoji="1" lang="en-US" sz="2000" b="0" dirty="0" smtClean="0"/>
              <a:t>) from viable plate counts?)</a:t>
            </a:r>
            <a:endParaRPr kumimoji="1" lang="en-US" sz="2800" b="0" i="1" dirty="0"/>
          </a:p>
          <a:p>
            <a:endParaRPr kumimoji="1" lang="en-US" sz="2800" b="0" i="1" dirty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/>
              <a:t> </a:t>
            </a:r>
            <a:r>
              <a:rPr kumimoji="1" lang="en-US" sz="2800" b="0" dirty="0" smtClean="0"/>
              <a:t>Design </a:t>
            </a:r>
          </a:p>
          <a:p>
            <a:pPr lvl="1">
              <a:buClr>
                <a:srgbClr val="000066"/>
              </a:buClr>
            </a:pPr>
            <a:r>
              <a:rPr kumimoji="1" lang="en-US" sz="2800" b="0" dirty="0" smtClean="0"/>
              <a:t>	- controls </a:t>
            </a:r>
          </a:p>
          <a:p>
            <a:pPr lvl="1">
              <a:buClr>
                <a:srgbClr val="000066"/>
              </a:buClr>
            </a:pPr>
            <a:r>
              <a:rPr kumimoji="1" lang="en-US" sz="2800" b="0" dirty="0" smtClean="0"/>
              <a:t>	- randomization</a:t>
            </a:r>
          </a:p>
          <a:p>
            <a:pPr lvl="1">
              <a:buClr>
                <a:srgbClr val="000066"/>
              </a:buClr>
            </a:pPr>
            <a:r>
              <a:rPr kumimoji="1" lang="en-US" sz="2800" b="0" dirty="0" smtClean="0"/>
              <a:t>	- replication </a:t>
            </a:r>
            <a:r>
              <a:rPr kumimoji="1" lang="en-US" sz="2000" b="0" dirty="0" smtClean="0"/>
              <a:t>(How many coupons?  experiments? 			       technicians?  Labs?)</a:t>
            </a:r>
            <a:endParaRPr kumimoji="1" lang="en-US" sz="2800" b="0" dirty="0"/>
          </a:p>
          <a:p>
            <a:endParaRPr kumimoji="1" lang="en-US" sz="2800" b="0" dirty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/>
              <a:t> Uncertainty </a:t>
            </a:r>
            <a:r>
              <a:rPr kumimoji="1" lang="en-US" sz="2800" b="0" dirty="0" smtClean="0"/>
              <a:t>and variability assessment</a:t>
            </a:r>
            <a:endParaRPr kumimoji="1" lang="en-US" sz="2800" b="0" dirty="0"/>
          </a:p>
        </p:txBody>
      </p:sp>
      <p:sp>
        <p:nvSpPr>
          <p:cNvPr id="15365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ChangeArrowheads="1"/>
          </p:cNvSpPr>
          <p:nvPr/>
        </p:nvSpPr>
        <p:spPr bwMode="auto">
          <a:xfrm>
            <a:off x="7938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39" name="Rectangle 3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1020763" y="307975"/>
            <a:ext cx="8743950" cy="66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r>
              <a:rPr lang="en-US" sz="3600">
                <a:solidFill>
                  <a:srgbClr val="003366"/>
                </a:solidFill>
              </a:rPr>
              <a:t>Why statistical thinking?</a:t>
            </a: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1314450" y="1743075"/>
            <a:ext cx="5980113" cy="3081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/>
              <a:t> Provide convincing results</a:t>
            </a:r>
            <a:endParaRPr kumimoji="1" lang="en-US" sz="2800" b="0" i="1" dirty="0"/>
          </a:p>
          <a:p>
            <a:endParaRPr kumimoji="1" lang="en-US" sz="2800" b="0" i="1" dirty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/>
              <a:t> Anticipate criticism</a:t>
            </a:r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endParaRPr kumimoji="1" lang="en-US" sz="2800" b="0" dirty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/>
              <a:t> Increase efficiency</a:t>
            </a:r>
          </a:p>
          <a:p>
            <a:endParaRPr kumimoji="1" lang="en-US" sz="2800" b="0" dirty="0"/>
          </a:p>
          <a:p>
            <a:pPr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/>
              <a:t> Improve communication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79004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1911" y="334963"/>
            <a:ext cx="9945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3366"/>
                </a:solidFill>
              </a:rPr>
              <a:t>Attributes of a standard method: Seven R’s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0075" y="1391884"/>
            <a:ext cx="882491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sz="2800" b="0" dirty="0" smtClean="0">
                <a:solidFill>
                  <a:srgbClr val="000000"/>
                </a:solidFill>
              </a:rPr>
              <a:t>Relevance 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Reasonableness 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Resemblance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Repeatability (intra-laboratory reproducibility)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Ruggedness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Responsiveness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Reproducibility (inter-laboratory)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790045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1" dirty="0" smtClean="0">
              <a:solidFill>
                <a:srgbClr val="000000"/>
              </a:solidFill>
            </a:endParaRPr>
          </a:p>
        </p:txBody>
      </p:sp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191911" y="334963"/>
            <a:ext cx="9945511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l"/>
            <a:r>
              <a:rPr lang="en-US" sz="2800" b="1" dirty="0" smtClean="0">
                <a:solidFill>
                  <a:srgbClr val="003366"/>
                </a:solidFill>
              </a:rPr>
              <a:t>Attributes of a standard method: Seven R’s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600075" y="1391884"/>
            <a:ext cx="8824913" cy="4401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dirty="0" smtClean="0">
                <a:solidFill>
                  <a:srgbClr val="000000"/>
                </a:solidFill>
              </a:rPr>
              <a:t> </a:t>
            </a:r>
            <a:r>
              <a:rPr kumimoji="1" lang="en-US" sz="2800" b="0" dirty="0" smtClean="0">
                <a:solidFill>
                  <a:schemeClr val="bg1">
                    <a:lumMod val="85000"/>
                  </a:schemeClr>
                </a:solidFill>
              </a:rPr>
              <a:t>Relevance 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chemeClr val="bg1">
                    <a:lumMod val="85000"/>
                  </a:schemeClr>
                </a:solidFill>
              </a:rPr>
              <a:t> Reasonableness 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Resemblance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Repeatability (intra-laboratory reproducibility)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</a:t>
            </a:r>
            <a:r>
              <a:rPr kumimoji="1" lang="en-US" sz="2800" b="0" dirty="0" smtClean="0">
                <a:solidFill>
                  <a:schemeClr val="bg1">
                    <a:lumMod val="85000"/>
                  </a:schemeClr>
                </a:solidFill>
              </a:rPr>
              <a:t>Ruggedness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</a:t>
            </a:r>
            <a:r>
              <a:rPr kumimoji="1" lang="en-US" sz="2800" b="0" dirty="0" smtClean="0">
                <a:solidFill>
                  <a:schemeClr val="bg1">
                    <a:lumMod val="85000"/>
                  </a:schemeClr>
                </a:solidFill>
              </a:rPr>
              <a:t>Responsiveness</a:t>
            </a:r>
          </a:p>
          <a:p>
            <a:pPr algn="l">
              <a:spcBef>
                <a:spcPct val="50000"/>
              </a:spcBef>
              <a:buClr>
                <a:srgbClr val="000066"/>
              </a:buClr>
              <a:buFont typeface="Wingdings" pitchFamily="2" charset="2"/>
              <a:buChar char="§"/>
            </a:pPr>
            <a:r>
              <a:rPr kumimoji="1" lang="en-US" sz="2800" b="0" dirty="0" smtClean="0">
                <a:solidFill>
                  <a:srgbClr val="000000"/>
                </a:solidFill>
              </a:rPr>
              <a:t> Reproducibility (inter-laboratory)</a:t>
            </a:r>
          </a:p>
        </p:txBody>
      </p:sp>
      <p:sp>
        <p:nvSpPr>
          <p:cNvPr id="11269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l"/>
            <a:endParaRPr lang="en-US" b="1" dirty="0" smtClean="0">
              <a:solidFill>
                <a:srgbClr val="0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223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27000" y="334963"/>
            <a:ext cx="100076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Resemblance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13317" name="Rectangle 5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3318" name="Text Box 6"/>
          <p:cNvSpPr txBox="1">
            <a:spLocks noChangeArrowheads="1"/>
          </p:cNvSpPr>
          <p:nvPr/>
        </p:nvSpPr>
        <p:spPr bwMode="auto">
          <a:xfrm>
            <a:off x="722488" y="1697382"/>
            <a:ext cx="8827911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Independent repeats of the same experiment in the same laboratory produce nearly the same </a:t>
            </a:r>
            <a:r>
              <a:rPr lang="en-US" sz="2800" b="0" u="sng" dirty="0" smtClean="0"/>
              <a:t>control data</a:t>
            </a:r>
            <a:r>
              <a:rPr lang="en-US" sz="2800" b="0" dirty="0" smtClean="0"/>
              <a:t>, </a:t>
            </a:r>
            <a:r>
              <a:rPr lang="en-US" sz="2800" b="0" dirty="0"/>
              <a:t>as indicated by a small </a:t>
            </a:r>
            <a:r>
              <a:rPr lang="en-US" sz="2800" b="0" dirty="0" smtClean="0"/>
              <a:t> 	</a:t>
            </a:r>
            <a:r>
              <a:rPr lang="en-US" sz="2800" b="0" dirty="0" smtClean="0">
                <a:solidFill>
                  <a:srgbClr val="FF0000"/>
                </a:solidFill>
              </a:rPr>
              <a:t>repeatability standard </a:t>
            </a:r>
            <a:r>
              <a:rPr lang="en-US" sz="2800" b="0" dirty="0">
                <a:solidFill>
                  <a:srgbClr val="FF0000"/>
                </a:solidFill>
              </a:rPr>
              <a:t>deviation</a:t>
            </a:r>
            <a:r>
              <a:rPr lang="en-US" sz="2800" b="0" dirty="0"/>
              <a:t>.</a:t>
            </a:r>
          </a:p>
        </p:txBody>
      </p:sp>
      <p:pic>
        <p:nvPicPr>
          <p:cNvPr id="13319" name="Picture 8" descr="superman_main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667875" y="6124575"/>
            <a:ext cx="455613" cy="341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0" name="Text Box 9"/>
          <p:cNvSpPr txBox="1">
            <a:spLocks noChangeArrowheads="1"/>
          </p:cNvSpPr>
          <p:nvPr/>
        </p:nvSpPr>
        <p:spPr bwMode="auto">
          <a:xfrm>
            <a:off x="751764" y="4273541"/>
            <a:ext cx="8305800" cy="11695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2800" b="0" dirty="0"/>
              <a:t>Statistical tool: </a:t>
            </a:r>
            <a:endParaRPr lang="en-US" sz="2800" b="0" dirty="0" smtClean="0"/>
          </a:p>
          <a:p>
            <a:pPr>
              <a:spcBef>
                <a:spcPct val="50000"/>
              </a:spcBef>
            </a:pPr>
            <a:r>
              <a:rPr lang="en-US" sz="2800" b="0" dirty="0" smtClean="0"/>
              <a:t>	nested analysis </a:t>
            </a:r>
            <a:r>
              <a:rPr lang="en-US" sz="2800" b="0" dirty="0"/>
              <a:t>of variance (ANOVA)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6383337"/>
          </a:xfrm>
          <a:prstGeom prst="rect">
            <a:avLst/>
          </a:prstGeom>
          <a:gradFill rotWithShape="1">
            <a:gsLst>
              <a:gs pos="0">
                <a:srgbClr val="B2B2B2"/>
              </a:gs>
              <a:gs pos="50000">
                <a:srgbClr val="EAEAEA"/>
              </a:gs>
              <a:gs pos="100000">
                <a:srgbClr val="B2B2B2"/>
              </a:gs>
            </a:gsLst>
            <a:lin ang="0" scaled="1"/>
          </a:gra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b="0"/>
          </a:p>
        </p:txBody>
      </p:sp>
      <p:pic>
        <p:nvPicPr>
          <p:cNvPr id="12292" name="Picture 4" descr="Reactor1"/>
          <p:cNvPicPr>
            <a:picLocks noChangeAspect="1" noChangeArrowheads="1"/>
          </p:cNvPicPr>
          <p:nvPr/>
        </p:nvPicPr>
        <p:blipFill>
          <a:blip r:embed="rId3" cstate="print">
            <a:lum bright="-18000" contrast="36000"/>
          </a:blip>
          <a:srcRect/>
          <a:stretch>
            <a:fillRect/>
          </a:stretch>
        </p:blipFill>
        <p:spPr bwMode="auto">
          <a:xfrm>
            <a:off x="766763" y="344488"/>
            <a:ext cx="8753475" cy="6108700"/>
          </a:xfrm>
          <a:prstGeom prst="rect">
            <a:avLst/>
          </a:prstGeom>
          <a:noFill/>
          <a:ln w="38100">
            <a:solidFill>
              <a:schemeClr val="tx1"/>
            </a:solidFill>
            <a:miter lim="800000"/>
            <a:headEnd/>
            <a:tailEnd/>
          </a:ln>
        </p:spPr>
      </p:pic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0" y="192088"/>
            <a:ext cx="10287000" cy="914400"/>
          </a:xfrm>
          <a:prstGeom prst="rect">
            <a:avLst/>
          </a:prstGeom>
          <a:gradFill rotWithShape="1">
            <a:gsLst>
              <a:gs pos="0">
                <a:srgbClr val="FFFFFF"/>
              </a:gs>
              <a:gs pos="100000">
                <a:srgbClr val="C0C0C0"/>
              </a:gs>
            </a:gsLst>
            <a:lin ang="0" scaled="1"/>
          </a:gra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36563" y="334963"/>
            <a:ext cx="94615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3200" dirty="0" smtClean="0">
                <a:solidFill>
                  <a:srgbClr val="003366"/>
                </a:solidFill>
              </a:rPr>
              <a:t>Resemblance Example</a:t>
            </a:r>
            <a:endParaRPr lang="en-US" sz="3200" dirty="0">
              <a:solidFill>
                <a:srgbClr val="003366"/>
              </a:solidFill>
            </a:endParaRPr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0" y="0"/>
            <a:ext cx="10287000" cy="207963"/>
          </a:xfrm>
          <a:prstGeom prst="rect">
            <a:avLst/>
          </a:prstGeom>
          <a:solidFill>
            <a:srgbClr val="003366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Verdana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4857</TotalTime>
  <Words>1746</Words>
  <Application>Microsoft Office PowerPoint</Application>
  <PresentationFormat>35mm Slides</PresentationFormat>
  <Paragraphs>674</Paragraphs>
  <Slides>33</Slides>
  <Notes>29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33</vt:i4>
      </vt:variant>
    </vt:vector>
  </HeadingPairs>
  <TitlesOfParts>
    <vt:vector size="34" baseType="lpstr">
      <vt:lpstr>Default Design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</vt:vector>
  </TitlesOfParts>
  <Company>Montana State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peg_d</dc:creator>
  <cp:lastModifiedBy>albert.parker</cp:lastModifiedBy>
  <cp:revision>173</cp:revision>
  <dcterms:created xsi:type="dcterms:W3CDTF">2005-11-03T16:15:54Z</dcterms:created>
  <dcterms:modified xsi:type="dcterms:W3CDTF">2011-01-25T01:18:00Z</dcterms:modified>
</cp:coreProperties>
</file>