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41148000" cy="31546800"/>
  <p:notesSz cx="7010400" cy="9296400"/>
  <p:custDataLst>
    <p:tags r:id="rId4"/>
  </p:custDataLst>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EF0"/>
    <a:srgbClr val="9BBB59"/>
    <a:srgbClr val="969696"/>
    <a:srgbClr val="CF3F3F"/>
    <a:srgbClr val="9BC3AA"/>
    <a:srgbClr val="005050"/>
    <a:srgbClr val="C4D8C7"/>
    <a:srgbClr val="BFD5C2"/>
    <a:srgbClr val="BBCDBF"/>
    <a:srgbClr val="BEC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78" autoAdjust="0"/>
  </p:normalViewPr>
  <p:slideViewPr>
    <p:cSldViewPr snapToGrid="0" showGuides="1">
      <p:cViewPr>
        <p:scale>
          <a:sx n="40" d="100"/>
          <a:sy n="40" d="100"/>
        </p:scale>
        <p:origin x="-102" y="-102"/>
      </p:cViewPr>
      <p:guideLst>
        <p:guide orient="horz" pos="19481"/>
        <p:guide orient="horz" pos="3422"/>
        <p:guide orient="horz" pos="3011"/>
        <p:guide orient="horz" pos="2645"/>
        <p:guide orient="horz" pos="3593"/>
        <p:guide pos="444"/>
        <p:guide pos="6204"/>
        <p:guide pos="6948"/>
        <p:guide pos="12708"/>
        <p:guide pos="13188"/>
        <p:guide pos="18960"/>
        <p:guide pos="19704"/>
        <p:guide pos="254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0" d="100"/>
          <a:sy n="90" d="100"/>
        </p:scale>
        <p:origin x="-3077" y="-91"/>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54068" cy="458103"/>
          </a:xfrm>
          <a:prstGeom prst="rect">
            <a:avLst/>
          </a:prstGeom>
          <a:noFill/>
          <a:ln w="9525">
            <a:noFill/>
            <a:miter lim="800000"/>
            <a:headEnd/>
            <a:tailEnd/>
          </a:ln>
          <a:effectLst/>
        </p:spPr>
        <p:txBody>
          <a:bodyPr vert="horz" wrap="square" lIns="91540" tIns="45770" rIns="91540" bIns="45770" numCol="1" anchor="t" anchorCtr="0" compatLnSpc="1">
            <a:prstTxWarp prst="textNoShape">
              <a:avLst/>
            </a:prstTxWarp>
          </a:bodyPr>
          <a:lstStyle>
            <a:lvl1pPr defTabSz="915505">
              <a:defRPr sz="1200"/>
            </a:lvl1pPr>
          </a:lstStyle>
          <a:p>
            <a:pPr>
              <a:defRPr/>
            </a:pPr>
            <a:endParaRPr lang="en-US"/>
          </a:p>
        </p:txBody>
      </p:sp>
      <p:sp>
        <p:nvSpPr>
          <p:cNvPr id="4099" name="Rectangle 1027"/>
          <p:cNvSpPr>
            <a:spLocks noGrp="1" noChangeArrowheads="1"/>
          </p:cNvSpPr>
          <p:nvPr>
            <p:ph type="dt" sz="quarter" idx="1"/>
          </p:nvPr>
        </p:nvSpPr>
        <p:spPr bwMode="auto">
          <a:xfrm>
            <a:off x="3969315" y="0"/>
            <a:ext cx="3054068" cy="458103"/>
          </a:xfrm>
          <a:prstGeom prst="rect">
            <a:avLst/>
          </a:prstGeom>
          <a:noFill/>
          <a:ln w="9525">
            <a:noFill/>
            <a:miter lim="800000"/>
            <a:headEnd/>
            <a:tailEnd/>
          </a:ln>
          <a:effectLst/>
        </p:spPr>
        <p:txBody>
          <a:bodyPr vert="horz" wrap="square" lIns="91540" tIns="45770" rIns="91540" bIns="45770" numCol="1" anchor="t" anchorCtr="0" compatLnSpc="1">
            <a:prstTxWarp prst="textNoShape">
              <a:avLst/>
            </a:prstTxWarp>
          </a:bodyPr>
          <a:lstStyle>
            <a:lvl1pPr algn="r" defTabSz="915505">
              <a:defRPr sz="1200"/>
            </a:lvl1pPr>
          </a:lstStyle>
          <a:p>
            <a:pPr>
              <a:defRPr/>
            </a:pPr>
            <a:endParaRPr lang="en-US"/>
          </a:p>
        </p:txBody>
      </p:sp>
      <p:sp>
        <p:nvSpPr>
          <p:cNvPr id="4100" name="Rectangle 1028"/>
          <p:cNvSpPr>
            <a:spLocks noGrp="1" noChangeArrowheads="1"/>
          </p:cNvSpPr>
          <p:nvPr>
            <p:ph type="ftr" sz="quarter" idx="2"/>
          </p:nvPr>
        </p:nvSpPr>
        <p:spPr bwMode="auto">
          <a:xfrm>
            <a:off x="0" y="8851248"/>
            <a:ext cx="3054068" cy="458103"/>
          </a:xfrm>
          <a:prstGeom prst="rect">
            <a:avLst/>
          </a:prstGeom>
          <a:noFill/>
          <a:ln w="9525">
            <a:noFill/>
            <a:miter lim="800000"/>
            <a:headEnd/>
            <a:tailEnd/>
          </a:ln>
          <a:effectLst/>
        </p:spPr>
        <p:txBody>
          <a:bodyPr vert="horz" wrap="square" lIns="91540" tIns="45770" rIns="91540" bIns="45770" numCol="1" anchor="b" anchorCtr="0" compatLnSpc="1">
            <a:prstTxWarp prst="textNoShape">
              <a:avLst/>
            </a:prstTxWarp>
          </a:bodyPr>
          <a:lstStyle>
            <a:lvl1pPr defTabSz="915505">
              <a:defRPr sz="1200"/>
            </a:lvl1pPr>
          </a:lstStyle>
          <a:p>
            <a:pPr>
              <a:defRPr/>
            </a:pPr>
            <a:endParaRPr lang="en-US"/>
          </a:p>
        </p:txBody>
      </p:sp>
      <p:sp>
        <p:nvSpPr>
          <p:cNvPr id="4101" name="Rectangle 1029"/>
          <p:cNvSpPr>
            <a:spLocks noGrp="1" noChangeArrowheads="1"/>
          </p:cNvSpPr>
          <p:nvPr>
            <p:ph type="sldNum" sz="quarter" idx="3"/>
          </p:nvPr>
        </p:nvSpPr>
        <p:spPr bwMode="auto">
          <a:xfrm>
            <a:off x="3969315" y="8851248"/>
            <a:ext cx="3054068" cy="458103"/>
          </a:xfrm>
          <a:prstGeom prst="rect">
            <a:avLst/>
          </a:prstGeom>
          <a:noFill/>
          <a:ln w="9525">
            <a:noFill/>
            <a:miter lim="800000"/>
            <a:headEnd/>
            <a:tailEnd/>
          </a:ln>
          <a:effectLst/>
        </p:spPr>
        <p:txBody>
          <a:bodyPr vert="horz" wrap="square" lIns="91540" tIns="45770" rIns="91540" bIns="45770" numCol="1" anchor="b" anchorCtr="0" compatLnSpc="1">
            <a:prstTxWarp prst="textNoShape">
              <a:avLst/>
            </a:prstTxWarp>
          </a:bodyPr>
          <a:lstStyle>
            <a:lvl1pPr algn="r" defTabSz="915505">
              <a:defRPr sz="1200"/>
            </a:lvl1pPr>
          </a:lstStyle>
          <a:p>
            <a:pPr>
              <a:defRPr/>
            </a:pPr>
            <a:fld id="{48CD380F-8DBC-46C0-8CDE-4EC6D3C23A4B}" type="slidenum">
              <a:rPr lang="en-US"/>
              <a:pPr>
                <a:defRPr/>
              </a:pPr>
              <a:t>‹#›</a:t>
            </a:fld>
            <a:endParaRPr lang="en-US"/>
          </a:p>
        </p:txBody>
      </p:sp>
    </p:spTree>
    <p:extLst>
      <p:ext uri="{BB962C8B-B14F-4D97-AF65-F5344CB8AC3E}">
        <p14:creationId xmlns:p14="http://schemas.microsoft.com/office/powerpoint/2010/main" val="374186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800563"/>
            <a:ext cx="34975800" cy="676089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7875913"/>
            <a:ext cx="28803600" cy="806317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7360312"/>
            <a:ext cx="37033200" cy="2081973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262723"/>
            <a:ext cx="9258300" cy="269173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262723"/>
            <a:ext cx="27622500" cy="269173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057400" y="7360312"/>
            <a:ext cx="37033200" cy="20819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272046"/>
            <a:ext cx="34975800" cy="626493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13371182"/>
            <a:ext cx="34975800" cy="690086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7360312"/>
            <a:ext cx="18440400" cy="2081973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7360312"/>
            <a:ext cx="18440400" cy="2081973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7062127"/>
            <a:ext cx="18181638" cy="29422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10004426"/>
            <a:ext cx="18181638" cy="1817561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7062127"/>
            <a:ext cx="18187987" cy="294229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5" y="10004426"/>
            <a:ext cx="18187987" cy="1817561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1262724"/>
            <a:ext cx="37033200" cy="5257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1256639"/>
            <a:ext cx="13538200" cy="534451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6" y="1256639"/>
            <a:ext cx="23002875" cy="269234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6601156"/>
            <a:ext cx="13538200" cy="215788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22082457"/>
            <a:ext cx="24688800" cy="260760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2819070"/>
            <a:ext cx="24688800" cy="189271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066088" y="24690058"/>
            <a:ext cx="24688800" cy="370145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accent2">
                <a:lumMod val="58000"/>
                <a:lumOff val="42000"/>
              </a:schemeClr>
            </a:gs>
          </a:gsLst>
          <a:lin ang="3600000" scaled="0"/>
          <a:tileRect/>
        </a:gradFill>
        <a:effectLst/>
      </p:bgPr>
    </p:bg>
    <p:spTree>
      <p:nvGrpSpPr>
        <p:cNvPr id="1" name=""/>
        <p:cNvGrpSpPr/>
        <p:nvPr/>
      </p:nvGrpSpPr>
      <p:grpSpPr>
        <a:xfrm>
          <a:off x="0" y="0"/>
          <a:ext cx="0" cy="0"/>
          <a:chOff x="0" y="0"/>
          <a:chExt cx="0" cy="0"/>
        </a:xfrm>
      </p:grpSpPr>
      <p:pic>
        <p:nvPicPr>
          <p:cNvPr id="22" name="Picture 34" descr="SideCells-Gray.jpg"/>
          <p:cNvPicPr>
            <a:picLocks noChangeAspect="1"/>
          </p:cNvPicPr>
          <p:nvPr userDrawn="1"/>
        </p:nvPicPr>
        <p:blipFill>
          <a:blip r:embed="rId13" cstate="print"/>
          <a:srcRect/>
          <a:stretch>
            <a:fillRect/>
          </a:stretch>
        </p:blipFill>
        <p:spPr bwMode="auto">
          <a:xfrm rot="10800000">
            <a:off x="0" y="4198938"/>
            <a:ext cx="704850" cy="3061743"/>
          </a:xfrm>
          <a:prstGeom prst="rect">
            <a:avLst/>
          </a:prstGeom>
          <a:noFill/>
          <a:ln w="9525">
            <a:noFill/>
            <a:miter lim="800000"/>
            <a:headEnd/>
            <a:tailEnd/>
          </a:ln>
        </p:spPr>
      </p:pic>
      <p:sp>
        <p:nvSpPr>
          <p:cNvPr id="1033" name="Rectangle 9"/>
          <p:cNvSpPr>
            <a:spLocks noChangeArrowheads="1"/>
          </p:cNvSpPr>
          <p:nvPr/>
        </p:nvSpPr>
        <p:spPr bwMode="auto">
          <a:xfrm>
            <a:off x="10552113" y="3867150"/>
            <a:ext cx="20004087" cy="27679650"/>
          </a:xfrm>
          <a:prstGeom prst="rect">
            <a:avLst/>
          </a:prstGeom>
          <a:gradFill rotWithShape="0">
            <a:gsLst>
              <a:gs pos="0">
                <a:schemeClr val="accent2">
                  <a:lumMod val="38000"/>
                  <a:lumOff val="62000"/>
                </a:schemeClr>
              </a:gs>
              <a:gs pos="43000">
                <a:schemeClr val="bg1"/>
              </a:gs>
              <a:gs pos="100000">
                <a:schemeClr val="accent2">
                  <a:lumMod val="26000"/>
                  <a:lumOff val="74000"/>
                </a:schemeClr>
              </a:gs>
            </a:gsLst>
            <a:lin ang="5400000" scaled="1"/>
          </a:gradFill>
          <a:ln w="9525">
            <a:noFill/>
            <a:miter lim="800000"/>
            <a:headEnd/>
            <a:tailEnd/>
          </a:ln>
          <a:effectLst/>
        </p:spPr>
        <p:txBody>
          <a:bodyPr wrap="none" anchor="ctr"/>
          <a:lstStyle/>
          <a:p>
            <a:pPr>
              <a:defRPr/>
            </a:pPr>
            <a:endParaRPr lang="en-US"/>
          </a:p>
        </p:txBody>
      </p:sp>
      <p:sp>
        <p:nvSpPr>
          <p:cNvPr id="27" name="Rectangle 8"/>
          <p:cNvSpPr>
            <a:spLocks noChangeArrowheads="1"/>
          </p:cNvSpPr>
          <p:nvPr userDrawn="1"/>
        </p:nvSpPr>
        <p:spPr bwMode="auto">
          <a:xfrm>
            <a:off x="0" y="0"/>
            <a:ext cx="41148000" cy="413861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8" name="Rectangle 10"/>
          <p:cNvSpPr>
            <a:spLocks noChangeArrowheads="1"/>
          </p:cNvSpPr>
          <p:nvPr userDrawn="1"/>
        </p:nvSpPr>
        <p:spPr bwMode="auto">
          <a:xfrm>
            <a:off x="0" y="0"/>
            <a:ext cx="41148000" cy="4198938"/>
          </a:xfrm>
          <a:prstGeom prst="rect">
            <a:avLst/>
          </a:prstGeom>
          <a:solidFill>
            <a:schemeClr val="bg1"/>
          </a:solidFill>
          <a:ln w="9525">
            <a:noFill/>
            <a:miter lim="800000"/>
            <a:headEnd/>
            <a:tailEnd/>
          </a:ln>
          <a:effectLst>
            <a:outerShdw blurRad="101600" dist="101600" dir="5400000" algn="t" rotWithShape="0">
              <a:prstClr val="black">
                <a:alpha val="40000"/>
              </a:prstClr>
            </a:outerShdw>
          </a:effectLst>
        </p:spPr>
        <p:txBody>
          <a:bodyPr wrap="none" anchor="ctr"/>
          <a:lstStyle/>
          <a:p>
            <a:pPr>
              <a:defRPr/>
            </a:pPr>
            <a:endParaRPr lang="en-US"/>
          </a:p>
        </p:txBody>
      </p:sp>
      <p:sp>
        <p:nvSpPr>
          <p:cNvPr id="31" name="Text Box 12"/>
          <p:cNvSpPr txBox="1">
            <a:spLocks noChangeArrowheads="1"/>
          </p:cNvSpPr>
          <p:nvPr userDrawn="1"/>
        </p:nvSpPr>
        <p:spPr bwMode="auto">
          <a:xfrm>
            <a:off x="9848850" y="3696018"/>
            <a:ext cx="21431250" cy="488950"/>
          </a:xfrm>
          <a:prstGeom prst="rect">
            <a:avLst/>
          </a:prstGeom>
          <a:noFill/>
          <a:ln w="9525">
            <a:noFill/>
            <a:miter lim="800000"/>
            <a:headEnd/>
            <a:tailEnd/>
          </a:ln>
          <a:effectLst/>
        </p:spPr>
        <p:txBody>
          <a:bodyPr>
            <a:spAutoFit/>
          </a:bodyPr>
          <a:lstStyle/>
          <a:p>
            <a:pPr algn="ctr">
              <a:spcBef>
                <a:spcPct val="50000"/>
              </a:spcBef>
              <a:defRPr/>
            </a:pPr>
            <a:r>
              <a:rPr lang="en-US" sz="2600" b="1" dirty="0">
                <a:solidFill>
                  <a:srgbClr val="969696"/>
                </a:solidFill>
                <a:latin typeface="Verdana" pitchFamily="34" charset="0"/>
              </a:rPr>
              <a:t>a National Science Foundation Engineering Research Center in the MSU College of Engineering</a:t>
            </a:r>
          </a:p>
        </p:txBody>
      </p:sp>
      <p:pic>
        <p:nvPicPr>
          <p:cNvPr id="15" name="Picture 33" descr="TopCellsGray.jpg"/>
          <p:cNvPicPr>
            <a:picLocks noChangeAspect="1"/>
          </p:cNvPicPr>
          <p:nvPr userDrawn="1"/>
        </p:nvPicPr>
        <p:blipFill>
          <a:blip r:embed="rId14" cstate="print"/>
          <a:srcRect/>
          <a:stretch>
            <a:fillRect/>
          </a:stretch>
        </p:blipFill>
        <p:spPr bwMode="auto">
          <a:xfrm>
            <a:off x="38313766" y="3586638"/>
            <a:ext cx="2834234" cy="612300"/>
          </a:xfrm>
          <a:prstGeom prst="rect">
            <a:avLst/>
          </a:prstGeom>
          <a:noFill/>
          <a:ln w="9525">
            <a:noFill/>
            <a:miter lim="800000"/>
            <a:headEnd/>
            <a:tailEnd/>
          </a:ln>
        </p:spPr>
      </p:pic>
      <p:sp>
        <p:nvSpPr>
          <p:cNvPr id="16" name="Rectangle 25"/>
          <p:cNvSpPr>
            <a:spLocks noChangeArrowheads="1"/>
          </p:cNvSpPr>
          <p:nvPr userDrawn="1"/>
        </p:nvSpPr>
        <p:spPr bwMode="auto">
          <a:xfrm>
            <a:off x="215959" y="-108857"/>
            <a:ext cx="162130" cy="32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249" tIns="40124" rIns="80249" bIns="40124" anchor="ctr">
            <a:spAutoFit/>
          </a:bodyPr>
          <a:lstStyle>
            <a:lvl1pPr defTabSz="962025" eaLnBrk="0" hangingPunct="0">
              <a:defRPr sz="10000">
                <a:solidFill>
                  <a:schemeClr val="tx1"/>
                </a:solidFill>
                <a:latin typeface="Arial" charset="0"/>
              </a:defRPr>
            </a:lvl1pPr>
            <a:lvl2pPr marL="742950" indent="-285750" defTabSz="962025" eaLnBrk="0" hangingPunct="0">
              <a:defRPr sz="10000">
                <a:solidFill>
                  <a:schemeClr val="tx1"/>
                </a:solidFill>
                <a:latin typeface="Arial" charset="0"/>
              </a:defRPr>
            </a:lvl2pPr>
            <a:lvl3pPr marL="1143000" indent="-228600" defTabSz="962025" eaLnBrk="0" hangingPunct="0">
              <a:defRPr sz="10000">
                <a:solidFill>
                  <a:schemeClr val="tx1"/>
                </a:solidFill>
                <a:latin typeface="Arial" charset="0"/>
              </a:defRPr>
            </a:lvl3pPr>
            <a:lvl4pPr marL="1600200" indent="-228600" defTabSz="962025" eaLnBrk="0" hangingPunct="0">
              <a:defRPr sz="10000">
                <a:solidFill>
                  <a:schemeClr val="tx1"/>
                </a:solidFill>
                <a:latin typeface="Arial" charset="0"/>
              </a:defRPr>
            </a:lvl4pPr>
            <a:lvl5pPr marL="2057400" indent="-228600" defTabSz="962025" eaLnBrk="0" hangingPunct="0">
              <a:defRPr sz="10000">
                <a:solidFill>
                  <a:schemeClr val="tx1"/>
                </a:solidFill>
                <a:latin typeface="Arial" charset="0"/>
              </a:defRPr>
            </a:lvl5pPr>
            <a:lvl6pPr marL="2514600" indent="-228600" defTabSz="962025" eaLnBrk="0" fontAlgn="base" hangingPunct="0">
              <a:spcBef>
                <a:spcPct val="0"/>
              </a:spcBef>
              <a:spcAft>
                <a:spcPct val="0"/>
              </a:spcAft>
              <a:defRPr sz="10000">
                <a:solidFill>
                  <a:schemeClr val="tx1"/>
                </a:solidFill>
                <a:latin typeface="Arial" charset="0"/>
              </a:defRPr>
            </a:lvl6pPr>
            <a:lvl7pPr marL="2971800" indent="-228600" defTabSz="962025" eaLnBrk="0" fontAlgn="base" hangingPunct="0">
              <a:spcBef>
                <a:spcPct val="0"/>
              </a:spcBef>
              <a:spcAft>
                <a:spcPct val="0"/>
              </a:spcAft>
              <a:defRPr sz="10000">
                <a:solidFill>
                  <a:schemeClr val="tx1"/>
                </a:solidFill>
                <a:latin typeface="Arial" charset="0"/>
              </a:defRPr>
            </a:lvl7pPr>
            <a:lvl8pPr marL="3429000" indent="-228600" defTabSz="962025" eaLnBrk="0" fontAlgn="base" hangingPunct="0">
              <a:spcBef>
                <a:spcPct val="0"/>
              </a:spcBef>
              <a:spcAft>
                <a:spcPct val="0"/>
              </a:spcAft>
              <a:defRPr sz="10000">
                <a:solidFill>
                  <a:schemeClr val="tx1"/>
                </a:solidFill>
                <a:latin typeface="Arial" charset="0"/>
              </a:defRPr>
            </a:lvl8pPr>
            <a:lvl9pPr marL="3886200" indent="-228600" defTabSz="962025" eaLnBrk="0" fontAlgn="base" hangingPunct="0">
              <a:spcBef>
                <a:spcPct val="0"/>
              </a:spcBef>
              <a:spcAft>
                <a:spcPct val="0"/>
              </a:spcAft>
              <a:defRPr sz="10000">
                <a:solidFill>
                  <a:schemeClr val="tx1"/>
                </a:solidFill>
                <a:latin typeface="Arial" charset="0"/>
              </a:defRPr>
            </a:lvl9pPr>
          </a:lstStyle>
          <a:p>
            <a:pPr eaLnBrk="1" hangingPunct="1"/>
            <a:endParaRPr lang="en-US" altLang="en-US" sz="1600"/>
          </a:p>
        </p:txBody>
      </p:sp>
      <p:pic>
        <p:nvPicPr>
          <p:cNvPr id="17" name="Picture 22" descr="msuhoriz"/>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14396" y="354182"/>
            <a:ext cx="4068763" cy="101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3"/>
          <p:cNvSpPr txBox="1">
            <a:spLocks noChangeArrowheads="1"/>
          </p:cNvSpPr>
          <p:nvPr userDrawn="1"/>
        </p:nvSpPr>
        <p:spPr bwMode="auto">
          <a:xfrm>
            <a:off x="1129505" y="1649017"/>
            <a:ext cx="3810854" cy="17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88" tIns="45145" rIns="90288" bIns="45145">
            <a:spAutoFit/>
          </a:bodyPr>
          <a:lstStyle>
            <a:lvl1pPr eaLnBrk="0" hangingPunct="0">
              <a:defRPr sz="10000">
                <a:solidFill>
                  <a:schemeClr val="tx1"/>
                </a:solidFill>
                <a:latin typeface="Arial" charset="0"/>
              </a:defRPr>
            </a:lvl1pPr>
            <a:lvl2pPr marL="742950" indent="-285750" eaLnBrk="0" hangingPunct="0">
              <a:defRPr sz="10000">
                <a:solidFill>
                  <a:schemeClr val="tx1"/>
                </a:solidFill>
                <a:latin typeface="Arial" charset="0"/>
              </a:defRPr>
            </a:lvl2pPr>
            <a:lvl3pPr marL="1143000" indent="-228600" eaLnBrk="0" hangingPunct="0">
              <a:defRPr sz="10000">
                <a:solidFill>
                  <a:schemeClr val="tx1"/>
                </a:solidFill>
                <a:latin typeface="Arial" charset="0"/>
              </a:defRPr>
            </a:lvl3pPr>
            <a:lvl4pPr marL="1600200" indent="-228600" eaLnBrk="0" hangingPunct="0">
              <a:defRPr sz="10000">
                <a:solidFill>
                  <a:schemeClr val="tx1"/>
                </a:solidFill>
                <a:latin typeface="Arial" charset="0"/>
              </a:defRPr>
            </a:lvl4pPr>
            <a:lvl5pPr marL="2057400" indent="-228600" eaLnBrk="0" hangingPunct="0">
              <a:defRPr sz="10000">
                <a:solidFill>
                  <a:schemeClr val="tx1"/>
                </a:solidFill>
                <a:latin typeface="Arial" charset="0"/>
              </a:defRPr>
            </a:lvl5pPr>
            <a:lvl6pPr marL="2514600" indent="-228600" defTabSz="5072063" eaLnBrk="0" fontAlgn="base" hangingPunct="0">
              <a:spcBef>
                <a:spcPct val="0"/>
              </a:spcBef>
              <a:spcAft>
                <a:spcPct val="0"/>
              </a:spcAft>
              <a:defRPr sz="10000">
                <a:solidFill>
                  <a:schemeClr val="tx1"/>
                </a:solidFill>
                <a:latin typeface="Arial" charset="0"/>
              </a:defRPr>
            </a:lvl6pPr>
            <a:lvl7pPr marL="2971800" indent="-228600" defTabSz="5072063" eaLnBrk="0" fontAlgn="base" hangingPunct="0">
              <a:spcBef>
                <a:spcPct val="0"/>
              </a:spcBef>
              <a:spcAft>
                <a:spcPct val="0"/>
              </a:spcAft>
              <a:defRPr sz="10000">
                <a:solidFill>
                  <a:schemeClr val="tx1"/>
                </a:solidFill>
                <a:latin typeface="Arial" charset="0"/>
              </a:defRPr>
            </a:lvl7pPr>
            <a:lvl8pPr marL="3429000" indent="-228600" defTabSz="5072063" eaLnBrk="0" fontAlgn="base" hangingPunct="0">
              <a:spcBef>
                <a:spcPct val="0"/>
              </a:spcBef>
              <a:spcAft>
                <a:spcPct val="0"/>
              </a:spcAft>
              <a:defRPr sz="10000">
                <a:solidFill>
                  <a:schemeClr val="tx1"/>
                </a:solidFill>
                <a:latin typeface="Arial" charset="0"/>
              </a:defRPr>
            </a:lvl8pPr>
            <a:lvl9pPr marL="3886200" indent="-228600" defTabSz="5072063" eaLnBrk="0" fontAlgn="base" hangingPunct="0">
              <a:spcBef>
                <a:spcPct val="0"/>
              </a:spcBef>
              <a:spcAft>
                <a:spcPct val="0"/>
              </a:spcAft>
              <a:defRPr sz="10000">
                <a:solidFill>
                  <a:schemeClr val="tx1"/>
                </a:solidFill>
                <a:latin typeface="Arial" charset="0"/>
              </a:defRPr>
            </a:lvl9pPr>
          </a:lstStyle>
          <a:p>
            <a:pPr eaLnBrk="1" hangingPunct="1"/>
            <a:r>
              <a:rPr lang="en-US" altLang="en-US" sz="3600" b="1" dirty="0">
                <a:solidFill>
                  <a:srgbClr val="CF3F3F"/>
                </a:solidFill>
                <a:latin typeface="Verdana" pitchFamily="34" charset="0"/>
              </a:rPr>
              <a:t>Center for </a:t>
            </a:r>
            <a:br>
              <a:rPr lang="en-US" altLang="en-US" sz="3600" b="1" dirty="0">
                <a:solidFill>
                  <a:srgbClr val="CF3F3F"/>
                </a:solidFill>
                <a:latin typeface="Verdana" pitchFamily="34" charset="0"/>
              </a:rPr>
            </a:br>
            <a:r>
              <a:rPr lang="en-US" altLang="en-US" sz="3600" b="1" dirty="0">
                <a:solidFill>
                  <a:srgbClr val="CF3F3F"/>
                </a:solidFill>
                <a:latin typeface="Verdana" pitchFamily="34" charset="0"/>
              </a:rPr>
              <a:t>Biofilm </a:t>
            </a:r>
            <a:br>
              <a:rPr lang="en-US" altLang="en-US" sz="3600" b="1" dirty="0">
                <a:solidFill>
                  <a:srgbClr val="CF3F3F"/>
                </a:solidFill>
                <a:latin typeface="Verdana" pitchFamily="34" charset="0"/>
              </a:rPr>
            </a:br>
            <a:r>
              <a:rPr lang="en-US" altLang="en-US" sz="3600" b="1" dirty="0">
                <a:solidFill>
                  <a:srgbClr val="CF3F3F"/>
                </a:solidFill>
                <a:latin typeface="Verdana" pitchFamily="34" charset="0"/>
              </a:rPr>
              <a:t>Engineering</a:t>
            </a:r>
          </a:p>
        </p:txBody>
      </p:sp>
      <p:sp>
        <p:nvSpPr>
          <p:cNvPr id="19" name="Rectangle 24"/>
          <p:cNvSpPr>
            <a:spLocks noChangeArrowheads="1"/>
          </p:cNvSpPr>
          <p:nvPr userDrawn="1"/>
        </p:nvSpPr>
        <p:spPr bwMode="auto">
          <a:xfrm>
            <a:off x="749359" y="1801982"/>
            <a:ext cx="304800" cy="297316"/>
          </a:xfrm>
          <a:prstGeom prst="rect">
            <a:avLst/>
          </a:prstGeom>
          <a:solidFill>
            <a:srgbClr val="CF3F3F"/>
          </a:solidFill>
          <a:ln w="9525">
            <a:noFill/>
            <a:miter lim="800000"/>
            <a:headEnd/>
            <a:tailEnd/>
          </a:ln>
        </p:spPr>
        <p:txBody>
          <a:bodyPr wrap="none" lIns="90288" tIns="45145" rIns="90288" bIns="45145" anchor="ctr"/>
          <a:lstStyle>
            <a:lvl1pPr eaLnBrk="0" hangingPunct="0">
              <a:defRPr sz="10000">
                <a:solidFill>
                  <a:schemeClr val="tx1"/>
                </a:solidFill>
                <a:latin typeface="Arial" charset="0"/>
              </a:defRPr>
            </a:lvl1pPr>
            <a:lvl2pPr marL="742950" indent="-285750" eaLnBrk="0" hangingPunct="0">
              <a:defRPr sz="10000">
                <a:solidFill>
                  <a:schemeClr val="tx1"/>
                </a:solidFill>
                <a:latin typeface="Arial" charset="0"/>
              </a:defRPr>
            </a:lvl2pPr>
            <a:lvl3pPr marL="1143000" indent="-228600" eaLnBrk="0" hangingPunct="0">
              <a:defRPr sz="10000">
                <a:solidFill>
                  <a:schemeClr val="tx1"/>
                </a:solidFill>
                <a:latin typeface="Arial" charset="0"/>
              </a:defRPr>
            </a:lvl3pPr>
            <a:lvl4pPr marL="1600200" indent="-228600" eaLnBrk="0" hangingPunct="0">
              <a:defRPr sz="10000">
                <a:solidFill>
                  <a:schemeClr val="tx1"/>
                </a:solidFill>
                <a:latin typeface="Arial" charset="0"/>
              </a:defRPr>
            </a:lvl4pPr>
            <a:lvl5pPr marL="2057400" indent="-228600" eaLnBrk="0" hangingPunct="0">
              <a:defRPr sz="10000">
                <a:solidFill>
                  <a:schemeClr val="tx1"/>
                </a:solidFill>
                <a:latin typeface="Arial" charset="0"/>
              </a:defRPr>
            </a:lvl5pPr>
            <a:lvl6pPr marL="2514600" indent="-228600" defTabSz="5072063" eaLnBrk="0" fontAlgn="base" hangingPunct="0">
              <a:spcBef>
                <a:spcPct val="0"/>
              </a:spcBef>
              <a:spcAft>
                <a:spcPct val="0"/>
              </a:spcAft>
              <a:defRPr sz="10000">
                <a:solidFill>
                  <a:schemeClr val="tx1"/>
                </a:solidFill>
                <a:latin typeface="Arial" charset="0"/>
              </a:defRPr>
            </a:lvl6pPr>
            <a:lvl7pPr marL="2971800" indent="-228600" defTabSz="5072063" eaLnBrk="0" fontAlgn="base" hangingPunct="0">
              <a:spcBef>
                <a:spcPct val="0"/>
              </a:spcBef>
              <a:spcAft>
                <a:spcPct val="0"/>
              </a:spcAft>
              <a:defRPr sz="10000">
                <a:solidFill>
                  <a:schemeClr val="tx1"/>
                </a:solidFill>
                <a:latin typeface="Arial" charset="0"/>
              </a:defRPr>
            </a:lvl7pPr>
            <a:lvl8pPr marL="3429000" indent="-228600" defTabSz="5072063" eaLnBrk="0" fontAlgn="base" hangingPunct="0">
              <a:spcBef>
                <a:spcPct val="0"/>
              </a:spcBef>
              <a:spcAft>
                <a:spcPct val="0"/>
              </a:spcAft>
              <a:defRPr sz="10000">
                <a:solidFill>
                  <a:schemeClr val="tx1"/>
                </a:solidFill>
                <a:latin typeface="Arial" charset="0"/>
              </a:defRPr>
            </a:lvl8pPr>
            <a:lvl9pPr marL="3886200" indent="-228600" defTabSz="5072063" eaLnBrk="0" fontAlgn="base" hangingPunct="0">
              <a:spcBef>
                <a:spcPct val="0"/>
              </a:spcBef>
              <a:spcAft>
                <a:spcPct val="0"/>
              </a:spcAft>
              <a:defRPr sz="10000">
                <a:solidFill>
                  <a:schemeClr val="tx1"/>
                </a:solidFill>
                <a:latin typeface="Arial" charset="0"/>
              </a:defRPr>
            </a:lvl9pPr>
          </a:lstStyle>
          <a:p>
            <a:pPr algn="ctr" eaLnBrk="1" hangingPunct="1"/>
            <a:endParaRPr lang="en-US" altLang="en-US">
              <a:solidFill>
                <a:srgbClr val="D50303"/>
              </a:solidFill>
              <a:latin typeface="Calibri" pitchFamily="34" charset="0"/>
            </a:endParaRPr>
          </a:p>
        </p:txBody>
      </p:sp>
      <p:cxnSp>
        <p:nvCxnSpPr>
          <p:cNvPr id="20" name="Straight Connector 19"/>
          <p:cNvCxnSpPr/>
          <p:nvPr userDrawn="1"/>
        </p:nvCxnSpPr>
        <p:spPr>
          <a:xfrm>
            <a:off x="596959" y="1573382"/>
            <a:ext cx="3962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4" descr="SideCells-Gray.jpg"/>
          <p:cNvPicPr>
            <a:picLocks noChangeAspect="1"/>
          </p:cNvPicPr>
          <p:nvPr userDrawn="1"/>
        </p:nvPicPr>
        <p:blipFill>
          <a:blip r:embed="rId13" cstate="print"/>
          <a:srcRect/>
          <a:stretch>
            <a:fillRect/>
          </a:stretch>
        </p:blipFill>
        <p:spPr bwMode="auto">
          <a:xfrm rot="5400000">
            <a:off x="1197496" y="2334692"/>
            <a:ext cx="666750" cy="3061743"/>
          </a:xfrm>
          <a:prstGeom prst="rect">
            <a:avLst/>
          </a:prstGeom>
          <a:noFill/>
          <a:ln w="9525">
            <a:noFill/>
            <a:miter lim="800000"/>
            <a:headEnd/>
            <a:tailEnd/>
          </a:ln>
        </p:spPr>
      </p:pic>
      <p:sp>
        <p:nvSpPr>
          <p:cNvPr id="23" name="Rectangle 22"/>
          <p:cNvSpPr/>
          <p:nvPr userDrawn="1"/>
        </p:nvSpPr>
        <p:spPr bwMode="auto">
          <a:xfrm>
            <a:off x="1" y="0"/>
            <a:ext cx="41148000" cy="2612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5.jp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88"/>
          <p:cNvSpPr txBox="1">
            <a:spLocks noChangeArrowheads="1"/>
          </p:cNvSpPr>
          <p:nvPr/>
        </p:nvSpPr>
        <p:spPr bwMode="auto">
          <a:xfrm>
            <a:off x="31085631" y="5627688"/>
            <a:ext cx="9144000" cy="14911774"/>
          </a:xfrm>
          <a:prstGeom prst="rect">
            <a:avLst/>
          </a:prstGeom>
          <a:noFill/>
          <a:ln w="9525">
            <a:noFill/>
            <a:miter lim="800000"/>
            <a:headEnd/>
            <a:tailEnd/>
          </a:ln>
        </p:spPr>
        <p:txBody>
          <a:bodyPr wrap="square" lIns="0" tIns="137160" rIns="0" bIns="0">
            <a:spAutoFit/>
          </a:bodyPr>
          <a:lstStyle/>
          <a:p>
            <a:pPr defTabSz="1019175"/>
            <a:r>
              <a:rPr lang="en-US" sz="2400" b="1" dirty="0" smtClean="0">
                <a:latin typeface="Arial" panose="020B0604020202020204" pitchFamily="34" charset="0"/>
                <a:cs typeface="Arial" panose="020B0604020202020204" pitchFamily="34" charset="0"/>
              </a:rPr>
              <a:t>Effect of Power, Time, and  Degassing on Sonication</a:t>
            </a:r>
          </a:p>
          <a:p>
            <a:pPr defTabSz="1019175"/>
            <a:endParaRPr lang="en-US" sz="2400" b="1" dirty="0">
              <a:latin typeface="Arial" panose="020B0604020202020204" pitchFamily="34" charset="0"/>
              <a:cs typeface="Arial" panose="020B0604020202020204" pitchFamily="34" charset="0"/>
            </a:endParaRPr>
          </a:p>
          <a:p>
            <a:pPr defTabSz="1019175"/>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regression of the entire data </a:t>
            </a:r>
            <a:r>
              <a:rPr lang="en-US" sz="2400" dirty="0" smtClean="0">
                <a:latin typeface="Arial" panose="020B0604020202020204" pitchFamily="34" charset="0"/>
                <a:cs typeface="Arial" panose="020B0604020202020204" pitchFamily="34" charset="0"/>
              </a:rPr>
              <a:t>set showed a significant, three-way effect between power, time, and degassing. Separate regressions were then run on the degassed and non-degassed samples. Interestingly, there were no significant interactions for the non-degassed samples, but there was a significant two-way interaction between power and time for the degassed samples(p=0.035). </a:t>
            </a:r>
          </a:p>
          <a:p>
            <a:pPr defTabSz="1019175"/>
            <a:endParaRPr lang="en-US" sz="2400" dirty="0">
              <a:latin typeface="Arial" panose="020B0604020202020204" pitchFamily="34" charset="0"/>
              <a:cs typeface="Arial" panose="020B0604020202020204" pitchFamily="34" charset="0"/>
            </a:endParaRPr>
          </a:p>
          <a:p>
            <a:pPr defTabSz="1019175"/>
            <a:r>
              <a:rPr lang="en-US" sz="2400" dirty="0" smtClean="0">
                <a:latin typeface="Arial" panose="020B0604020202020204" pitchFamily="34" charset="0"/>
                <a:cs typeface="Arial" panose="020B0604020202020204" pitchFamily="34" charset="0"/>
              </a:rPr>
              <a:t>There is a statistically significant difference in the effect of time and power changes on the LD, depending on degassing. Dissolved gasses in the liquid can interfere with the cavitation process and may negate the effects that increasing power and sonication time have on the results.  </a:t>
            </a:r>
          </a:p>
          <a:p>
            <a:pPr defTabSz="1019175"/>
            <a:endParaRPr lang="en-US" sz="2400" dirty="0">
              <a:latin typeface="Arial" panose="020B0604020202020204" pitchFamily="34" charset="0"/>
              <a:cs typeface="Arial" panose="020B0604020202020204" pitchFamily="34" charset="0"/>
            </a:endParaRPr>
          </a:p>
          <a:p>
            <a:pPr defTabSz="1019175"/>
            <a:r>
              <a:rPr lang="en-US" sz="2400" b="1" dirty="0" smtClean="0">
                <a:latin typeface="Arial" panose="020B0604020202020204" pitchFamily="34" charset="0"/>
                <a:cs typeface="Arial" panose="020B0604020202020204" pitchFamily="34" charset="0"/>
              </a:rPr>
              <a:t>Ruggedness of the Single Tube Method</a:t>
            </a:r>
          </a:p>
          <a:p>
            <a:pPr defTabSz="1019175"/>
            <a:endParaRPr lang="en-US" sz="2400" dirty="0">
              <a:latin typeface="Arial" panose="020B0604020202020204" pitchFamily="34" charset="0"/>
              <a:cs typeface="Arial" panose="020B0604020202020204" pitchFamily="34" charset="0"/>
            </a:endParaRPr>
          </a:p>
          <a:p>
            <a:pPr defTabSz="1019175"/>
            <a:r>
              <a:rPr lang="en-US" sz="2400" dirty="0" smtClean="0">
                <a:latin typeface="Arial" panose="020B0604020202020204" pitchFamily="34" charset="0"/>
                <a:cs typeface="Arial" panose="020B0604020202020204" pitchFamily="34" charset="0"/>
              </a:rPr>
              <a:t>Several power settings (20W, 80W, and 200W) and time settings (25s, 30s, and 35s) were tested in these experiments, along with degassing (Y/N). Figure 6 displays coefficient equations that suggest how changing power and time settings will affect the overall mean LD. </a:t>
            </a:r>
          </a:p>
          <a:p>
            <a:pPr defTabSz="1019175"/>
            <a:endParaRPr lang="en-US" sz="2400" dirty="0">
              <a:latin typeface="Arial" panose="020B0604020202020204" pitchFamily="34" charset="0"/>
              <a:cs typeface="Arial" panose="020B0604020202020204" pitchFamily="34" charset="0"/>
            </a:endParaRPr>
          </a:p>
          <a:p>
            <a:pPr defTabSz="1019175"/>
            <a:r>
              <a:rPr lang="en-US" sz="2400" dirty="0" smtClean="0">
                <a:latin typeface="Arial" panose="020B0604020202020204" pitchFamily="34" charset="0"/>
                <a:cs typeface="Arial" panose="020B0604020202020204" pitchFamily="34" charset="0"/>
              </a:rPr>
              <a:t>The greatest effect is that of time for degassed samples, changing the mean LD by -0.015 for each additional second of sonication time.  A 10 second deviation would result in a 0.15 log difference in the results. This is well within the natural variability that one would expect in these types of experiments. Deviations in power have a lesser effect, the greatest being only ±0.0001 log for every watt of power added or subtracted from the method. </a:t>
            </a:r>
          </a:p>
          <a:p>
            <a:pPr defTabSz="1019175"/>
            <a:endParaRPr lang="en-US" sz="2400" dirty="0">
              <a:latin typeface="Arial" panose="020B0604020202020204" pitchFamily="34" charset="0"/>
              <a:cs typeface="Arial" panose="020B0604020202020204" pitchFamily="34" charset="0"/>
            </a:endParaRPr>
          </a:p>
          <a:p>
            <a:pPr defTabSz="1019175"/>
            <a:r>
              <a:rPr lang="en-US" sz="2400" b="1" dirty="0" smtClean="0">
                <a:latin typeface="Arial" panose="020B0604020202020204" pitchFamily="34" charset="0"/>
                <a:cs typeface="Arial" panose="020B0604020202020204" pitchFamily="34" charset="0"/>
              </a:rPr>
              <a:t>These results suggest that there is no practical effect of changing sonication power and time over the ranges tested in these experiments and that the method is rugged.</a:t>
            </a:r>
          </a:p>
          <a:p>
            <a:pPr defTabSz="1019175"/>
            <a:endParaRPr lang="en-US" sz="2400" b="1" dirty="0">
              <a:latin typeface="Arial" panose="020B0604020202020204" pitchFamily="34" charset="0"/>
              <a:cs typeface="Arial" panose="020B0604020202020204" pitchFamily="34" charset="0"/>
            </a:endParaRPr>
          </a:p>
          <a:p>
            <a:pPr defTabSz="1019175"/>
            <a:endParaRPr lang="en-US" sz="2400" b="1" dirty="0" smtClean="0">
              <a:latin typeface="Arial" panose="020B0604020202020204" pitchFamily="34" charset="0"/>
              <a:cs typeface="Arial" panose="020B0604020202020204" pitchFamily="34" charset="0"/>
            </a:endParaRPr>
          </a:p>
          <a:p>
            <a:pPr defTabSz="1019175"/>
            <a:endParaRPr lang="en-US" sz="2400" b="1" dirty="0">
              <a:latin typeface="Arial" panose="020B0604020202020204" pitchFamily="34" charset="0"/>
              <a:cs typeface="Arial" panose="020B0604020202020204" pitchFamily="34" charset="0"/>
            </a:endParaRPr>
          </a:p>
          <a:p>
            <a:pPr defTabSz="1019175"/>
            <a:endParaRPr lang="en-US" sz="2400" b="1" dirty="0" smtClean="0">
              <a:latin typeface="Arial" panose="020B0604020202020204" pitchFamily="34" charset="0"/>
              <a:cs typeface="Arial" panose="020B0604020202020204" pitchFamily="34" charset="0"/>
            </a:endParaRPr>
          </a:p>
          <a:p>
            <a:pPr defTabSz="1019175"/>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2051" name="Text Box 26" descr="Green marble"/>
          <p:cNvSpPr txBox="1">
            <a:spLocks noChangeArrowheads="1"/>
          </p:cNvSpPr>
          <p:nvPr/>
        </p:nvSpPr>
        <p:spPr bwMode="auto">
          <a:xfrm>
            <a:off x="1020762" y="4723607"/>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Introduction</a:t>
            </a:r>
            <a:endParaRPr lang="en-US" sz="3600" dirty="0">
              <a:solidFill>
                <a:schemeClr val="bg1"/>
              </a:solidFill>
              <a:latin typeface="Arial Black" panose="020B0A04020102020204" pitchFamily="34" charset="0"/>
            </a:endParaRPr>
          </a:p>
        </p:txBody>
      </p:sp>
      <p:sp>
        <p:nvSpPr>
          <p:cNvPr id="2064" name="Text Box 105"/>
          <p:cNvSpPr txBox="1">
            <a:spLocks noChangeArrowheads="1"/>
          </p:cNvSpPr>
          <p:nvPr/>
        </p:nvSpPr>
        <p:spPr bwMode="auto">
          <a:xfrm>
            <a:off x="5029202" y="563564"/>
            <a:ext cx="31032450" cy="3108543"/>
          </a:xfrm>
          <a:prstGeom prst="rect">
            <a:avLst/>
          </a:prstGeom>
          <a:noFill/>
          <a:ln w="9525">
            <a:noFill/>
            <a:miter lim="800000"/>
            <a:headEnd/>
            <a:tailEnd/>
          </a:ln>
        </p:spPr>
        <p:txBody>
          <a:bodyPr wrap="square">
            <a:spAutoFit/>
          </a:bodyPr>
          <a:lstStyle/>
          <a:p>
            <a:pPr algn="ctr"/>
            <a:r>
              <a:rPr lang="en-US" sz="8000" b="1" dirty="0" smtClean="0">
                <a:latin typeface="Arial Black" panose="020B0A04020102020204" pitchFamily="34" charset="0"/>
              </a:rPr>
              <a:t>A ruggedness analysis of sonication in the Single Tube Method (ASTM E2871-12) </a:t>
            </a:r>
          </a:p>
          <a:p>
            <a:pPr algn="ctr"/>
            <a:r>
              <a:rPr lang="en-US" sz="3600" b="1" dirty="0" smtClean="0"/>
              <a:t>Blaine Fritz, Al Parker, Diane Walker</a:t>
            </a:r>
            <a:endParaRPr lang="en-US" sz="3600" b="1" dirty="0"/>
          </a:p>
        </p:txBody>
      </p:sp>
      <p:sp>
        <p:nvSpPr>
          <p:cNvPr id="2065" name="Text Box 107"/>
          <p:cNvSpPr txBox="1">
            <a:spLocks noChangeArrowheads="1"/>
          </p:cNvSpPr>
          <p:nvPr/>
        </p:nvSpPr>
        <p:spPr bwMode="auto">
          <a:xfrm>
            <a:off x="36622038" y="731838"/>
            <a:ext cx="3621087" cy="1343025"/>
          </a:xfrm>
          <a:prstGeom prst="rect">
            <a:avLst/>
          </a:prstGeom>
          <a:noFill/>
          <a:ln w="9525">
            <a:noFill/>
            <a:miter lim="800000"/>
            <a:headEnd/>
            <a:tailEnd/>
          </a:ln>
        </p:spPr>
        <p:txBody>
          <a:bodyPr>
            <a:spAutoFit/>
          </a:bodyPr>
          <a:lstStyle/>
          <a:p>
            <a:pPr algn="r"/>
            <a:r>
              <a:rPr lang="en-US" sz="4000" b="1" dirty="0" smtClean="0">
                <a:latin typeface="Arial" panose="020B0604020202020204" pitchFamily="34" charset="0"/>
                <a:cs typeface="Arial" panose="020B0604020202020204" pitchFamily="34" charset="0"/>
              </a:rPr>
              <a:t>ID: #621</a:t>
            </a:r>
            <a:endParaRPr lang="en-US" sz="4000" b="1" dirty="0">
              <a:latin typeface="Arial" panose="020B0604020202020204" pitchFamily="34" charset="0"/>
              <a:cs typeface="Arial" panose="020B0604020202020204" pitchFamily="34" charset="0"/>
            </a:endParaRPr>
          </a:p>
          <a:p>
            <a:pPr algn="r"/>
            <a:r>
              <a:rPr lang="en-US" sz="4000" b="1" dirty="0" smtClean="0">
                <a:latin typeface="Arial" panose="020B0604020202020204" pitchFamily="34" charset="0"/>
                <a:cs typeface="Arial" panose="020B0604020202020204" pitchFamily="34" charset="0"/>
              </a:rPr>
              <a:t>July / 2014</a:t>
            </a:r>
            <a:endParaRPr lang="en-US" sz="4000" b="1" dirty="0">
              <a:latin typeface="Arial" panose="020B0604020202020204" pitchFamily="34" charset="0"/>
              <a:cs typeface="Arial" panose="020B0604020202020204" pitchFamily="34" charset="0"/>
            </a:endParaRPr>
          </a:p>
        </p:txBody>
      </p:sp>
      <p:sp>
        <p:nvSpPr>
          <p:cNvPr id="2066" name="Text Box 119" descr="Green marble"/>
          <p:cNvSpPr txBox="1">
            <a:spLocks noChangeArrowheads="1"/>
          </p:cNvSpPr>
          <p:nvPr/>
        </p:nvSpPr>
        <p:spPr bwMode="auto">
          <a:xfrm>
            <a:off x="11029950" y="18161059"/>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Methods</a:t>
            </a:r>
            <a:endParaRPr lang="en-US" sz="3600" dirty="0">
              <a:solidFill>
                <a:schemeClr val="bg1"/>
              </a:solidFill>
              <a:latin typeface="Arial Black" panose="020B0A04020102020204" pitchFamily="34" charset="0"/>
            </a:endParaRPr>
          </a:p>
        </p:txBody>
      </p:sp>
      <p:sp>
        <p:nvSpPr>
          <p:cNvPr id="2076" name="Text Box 119" descr="Green marble"/>
          <p:cNvSpPr txBox="1">
            <a:spLocks noChangeArrowheads="1"/>
          </p:cNvSpPr>
          <p:nvPr/>
        </p:nvSpPr>
        <p:spPr bwMode="auto">
          <a:xfrm>
            <a:off x="20943887" y="4708527"/>
            <a:ext cx="9163050" cy="652462"/>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Methods (cont’d)</a:t>
            </a:r>
            <a:endParaRPr lang="en-US" sz="3600" dirty="0">
              <a:solidFill>
                <a:schemeClr val="bg1"/>
              </a:solidFill>
              <a:latin typeface="Arial Black" panose="020B0A04020102020204" pitchFamily="34" charset="0"/>
            </a:endParaRPr>
          </a:p>
        </p:txBody>
      </p:sp>
      <p:sp>
        <p:nvSpPr>
          <p:cNvPr id="47" name="Text Box 119" descr="Green marble"/>
          <p:cNvSpPr txBox="1">
            <a:spLocks noChangeArrowheads="1"/>
          </p:cNvSpPr>
          <p:nvPr/>
        </p:nvSpPr>
        <p:spPr bwMode="auto">
          <a:xfrm>
            <a:off x="20935950" y="10234151"/>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Results</a:t>
            </a:r>
            <a:endParaRPr lang="en-US" sz="3600" dirty="0">
              <a:solidFill>
                <a:schemeClr val="bg1"/>
              </a:solidFill>
              <a:latin typeface="Arial Black" panose="020B0A04020102020204" pitchFamily="34" charset="0"/>
            </a:endParaRPr>
          </a:p>
        </p:txBody>
      </p:sp>
      <p:sp>
        <p:nvSpPr>
          <p:cNvPr id="48" name="Text Box 119" descr="Green marble"/>
          <p:cNvSpPr txBox="1">
            <a:spLocks noChangeArrowheads="1"/>
          </p:cNvSpPr>
          <p:nvPr/>
        </p:nvSpPr>
        <p:spPr bwMode="auto">
          <a:xfrm>
            <a:off x="31085631" y="4723607"/>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Discussion</a:t>
            </a:r>
            <a:endParaRPr lang="en-US" sz="3600" dirty="0">
              <a:solidFill>
                <a:schemeClr val="bg1"/>
              </a:solidFill>
              <a:latin typeface="Arial Black" panose="020B0A04020102020204" pitchFamily="34" charset="0"/>
            </a:endParaRPr>
          </a:p>
        </p:txBody>
      </p:sp>
      <p:sp>
        <p:nvSpPr>
          <p:cNvPr id="49" name="Text Box 119" descr="Green marble"/>
          <p:cNvSpPr txBox="1">
            <a:spLocks noChangeArrowheads="1"/>
          </p:cNvSpPr>
          <p:nvPr/>
        </p:nvSpPr>
        <p:spPr bwMode="auto">
          <a:xfrm>
            <a:off x="31085631" y="18776828"/>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Conclusions</a:t>
            </a:r>
            <a:endParaRPr lang="en-US" sz="3600" dirty="0">
              <a:solidFill>
                <a:schemeClr val="bg1"/>
              </a:solidFill>
              <a:latin typeface="Arial Black" panose="020B0A04020102020204" pitchFamily="34" charset="0"/>
            </a:endParaRPr>
          </a:p>
        </p:txBody>
      </p:sp>
      <p:sp>
        <p:nvSpPr>
          <p:cNvPr id="51" name="Text Box 81"/>
          <p:cNvSpPr txBox="1">
            <a:spLocks noChangeArrowheads="1"/>
          </p:cNvSpPr>
          <p:nvPr/>
        </p:nvSpPr>
        <p:spPr bwMode="auto">
          <a:xfrm>
            <a:off x="20935950" y="5627688"/>
            <a:ext cx="9110662" cy="3962623"/>
          </a:xfrm>
          <a:prstGeom prst="rect">
            <a:avLst/>
          </a:prstGeom>
          <a:noFill/>
          <a:ln w="9525">
            <a:noFill/>
            <a:miter lim="800000"/>
            <a:headEnd/>
            <a:tailEnd/>
          </a:ln>
        </p:spPr>
        <p:txBody>
          <a:bodyPr lIns="0" tIns="0" rIns="0" bIns="0">
            <a:spAutoFit/>
          </a:bodyPr>
          <a:lstStyle/>
          <a:p>
            <a:pPr defTabSz="1019175">
              <a:spcAft>
                <a:spcPts val="2100"/>
              </a:spcAft>
            </a:pPr>
            <a:r>
              <a:rPr lang="en-US" sz="2400" dirty="0" smtClean="0"/>
              <a:t>Following vortex and sonication, samples were diluted and drop plated on R2A agar in duplicate. </a:t>
            </a:r>
            <a:endParaRPr lang="en-US" sz="2400" dirty="0"/>
          </a:p>
          <a:p>
            <a:pPr defTabSz="1019175">
              <a:spcAft>
                <a:spcPts val="2100"/>
              </a:spcAft>
            </a:pPr>
            <a:r>
              <a:rPr lang="en-US" sz="2400" dirty="0" smtClean="0"/>
              <a:t>Power and time factors were centered in the statistical analysis to provide a more informative comparison between degassed and non-degassed samples. Regression equations were fit to each response: degassed LDs, non-degassed LDs, and all LDs (Log</a:t>
            </a:r>
            <a:r>
              <a:rPr lang="en-US" sz="2400" baseline="-25000" dirty="0" smtClean="0"/>
              <a:t>10</a:t>
            </a:r>
            <a:r>
              <a:rPr lang="en-US" sz="2400" dirty="0" smtClean="0"/>
              <a:t>[CFU/cm</a:t>
            </a:r>
            <a:r>
              <a:rPr lang="en-US" sz="2400" baseline="30000" dirty="0" smtClean="0"/>
              <a:t>2</a:t>
            </a:r>
            <a:r>
              <a:rPr lang="en-US" sz="2400" dirty="0" smtClean="0"/>
              <a:t>]). These models examined the effects of power, time, degas, and also two and three way interactions. The regression fit to the entire data set allowed for </a:t>
            </a:r>
            <a:r>
              <a:rPr lang="en-US" sz="2400" dirty="0" smtClean="0"/>
              <a:t>a </a:t>
            </a:r>
            <a:r>
              <a:rPr lang="en-US" sz="2400" dirty="0" smtClean="0"/>
              <a:t>comparison between the degassed and non-degassed samples.</a:t>
            </a:r>
          </a:p>
        </p:txBody>
      </p:sp>
      <p:sp>
        <p:nvSpPr>
          <p:cNvPr id="58" name="Text Box 88"/>
          <p:cNvSpPr txBox="1">
            <a:spLocks noChangeArrowheads="1"/>
          </p:cNvSpPr>
          <p:nvPr/>
        </p:nvSpPr>
        <p:spPr bwMode="auto">
          <a:xfrm>
            <a:off x="20896262" y="17556090"/>
            <a:ext cx="9170987" cy="1954381"/>
          </a:xfrm>
          <a:prstGeom prst="rect">
            <a:avLst/>
          </a:prstGeom>
          <a:noFill/>
          <a:ln w="9525">
            <a:noFill/>
            <a:miter lim="800000"/>
            <a:headEnd/>
            <a:tailEnd/>
          </a:ln>
        </p:spPr>
        <p:txBody>
          <a:bodyPr lIns="0" tIns="137160" rIns="0" bIns="0">
            <a:spAutoFit/>
          </a:bodyPr>
          <a:lstStyle/>
          <a:p>
            <a:pPr defTabSz="1019175"/>
            <a:r>
              <a:rPr lang="en-US" b="1" dirty="0">
                <a:latin typeface="Cambria" panose="02040503050406030204" pitchFamily="18" charset="0"/>
              </a:rPr>
              <a:t>Figure </a:t>
            </a:r>
            <a:r>
              <a:rPr lang="en-US" b="1" dirty="0" smtClean="0">
                <a:latin typeface="Cambria" panose="02040503050406030204" pitchFamily="18" charset="0"/>
              </a:rPr>
              <a:t>4.  LD values versus various sonication parameters. Each red square represents the LD of one coupon. The data suggests the degassed samples were more affected by changing time and power than non-degassed samples. </a:t>
            </a:r>
            <a:r>
              <a:rPr lang="en-US" b="1" dirty="0">
                <a:latin typeface="Cambria" panose="02040503050406030204" pitchFamily="18" charset="0"/>
              </a:rPr>
              <a:t>Three coupons were tested for each set of parameters. Two experiments were performed. </a:t>
            </a:r>
          </a:p>
          <a:p>
            <a:pPr defTabSz="1019175"/>
            <a:endParaRPr lang="en-US" sz="1800" b="1" dirty="0">
              <a:latin typeface="Cambria" panose="02040503050406030204" pitchFamily="18" charset="0"/>
            </a:endParaRPr>
          </a:p>
        </p:txBody>
      </p:sp>
      <p:sp>
        <p:nvSpPr>
          <p:cNvPr id="20" name="Text Box 24"/>
          <p:cNvSpPr txBox="1">
            <a:spLocks noChangeArrowheads="1"/>
          </p:cNvSpPr>
          <p:nvPr/>
        </p:nvSpPr>
        <p:spPr bwMode="auto">
          <a:xfrm>
            <a:off x="1020762" y="5637747"/>
            <a:ext cx="9144000" cy="2954655"/>
          </a:xfrm>
          <a:prstGeom prst="rect">
            <a:avLst/>
          </a:prstGeom>
          <a:noFill/>
          <a:ln w="9525">
            <a:noFill/>
            <a:miter lim="800000"/>
            <a:headEnd/>
            <a:tailEnd/>
          </a:ln>
        </p:spPr>
        <p:txBody>
          <a:bodyPr wrap="square" lIns="0" tIns="0" rIns="0" bIns="0">
            <a:spAutoFit/>
          </a:bodyPr>
          <a:lstStyle/>
          <a:p>
            <a:pPr defTabSz="1019175">
              <a:spcAft>
                <a:spcPts val="2100"/>
              </a:spcAft>
            </a:pPr>
            <a:r>
              <a:rPr lang="en-US" sz="2400" dirty="0" smtClean="0"/>
              <a:t>The effect of varying sonication parameters (time, power, degas,  frequency) on responses in the Single Tube Method (STM) became an important area of investigation following the conclusion of a 9-lab study (ILS) examining repeatability and reproducibility of ASTM Method E2871-12. There was a noticeable amount of heterogeneity in the </a:t>
            </a:r>
            <a:r>
              <a:rPr lang="en-US" sz="2400" dirty="0" err="1" smtClean="0"/>
              <a:t>sonicators</a:t>
            </a:r>
            <a:r>
              <a:rPr lang="en-US" sz="2400" dirty="0"/>
              <a:t> </a:t>
            </a:r>
            <a:r>
              <a:rPr lang="en-US" sz="2400" dirty="0" smtClean="0"/>
              <a:t>used among labs in terms of the parameters: power, frequency, and degas. The purpose of this research was to see if these differences  affected the results of the STM.</a:t>
            </a:r>
          </a:p>
        </p:txBody>
      </p:sp>
      <p:graphicFrame>
        <p:nvGraphicFramePr>
          <p:cNvPr id="5" name="Table 4"/>
          <p:cNvGraphicFramePr>
            <a:graphicFrameLocks noGrp="1"/>
          </p:cNvGraphicFramePr>
          <p:nvPr>
            <p:extLst>
              <p:ext uri="{D42A27DB-BD31-4B8C-83A1-F6EECF244321}">
                <p14:modId xmlns:p14="http://schemas.microsoft.com/office/powerpoint/2010/main" val="2345426770"/>
              </p:ext>
            </p:extLst>
          </p:nvPr>
        </p:nvGraphicFramePr>
        <p:xfrm>
          <a:off x="1036237" y="9971240"/>
          <a:ext cx="9140232" cy="3378047"/>
        </p:xfrm>
        <a:graphic>
          <a:graphicData uri="http://schemas.openxmlformats.org/drawingml/2006/table">
            <a:tbl>
              <a:tblPr>
                <a:tableStyleId>{5C22544A-7EE6-4342-B048-85BDC9FD1C3A}</a:tableStyleId>
              </a:tblPr>
              <a:tblGrid>
                <a:gridCol w="986831"/>
                <a:gridCol w="2571750"/>
                <a:gridCol w="2257425"/>
                <a:gridCol w="2296150"/>
                <a:gridCol w="1028076"/>
              </a:tblGrid>
              <a:tr h="549122">
                <a:tc>
                  <a:txBody>
                    <a:bodyPr/>
                    <a:lstStyle/>
                    <a:p>
                      <a:pPr algn="ctr" fontAlgn="b"/>
                      <a:r>
                        <a:rPr lang="en-US" sz="2000" u="none" strike="noStrike" dirty="0">
                          <a:solidFill>
                            <a:schemeClr val="bg1"/>
                          </a:solidFill>
                          <a:effectLst/>
                          <a:latin typeface="Arial" panose="020B0604020202020204" pitchFamily="34" charset="0"/>
                          <a:cs typeface="Arial" panose="020B0604020202020204" pitchFamily="34" charset="0"/>
                        </a:rPr>
                        <a:t>Lab</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2000" u="none" strike="noStrike" dirty="0">
                          <a:solidFill>
                            <a:schemeClr val="bg1"/>
                          </a:solidFill>
                          <a:effectLst/>
                          <a:latin typeface="Arial" panose="020B0604020202020204" pitchFamily="34" charset="0"/>
                          <a:cs typeface="Arial" panose="020B0604020202020204" pitchFamily="34" charset="0"/>
                        </a:rPr>
                        <a:t>Manufacturer</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2000" u="none" strike="noStrike" dirty="0">
                          <a:solidFill>
                            <a:schemeClr val="bg1"/>
                          </a:solidFill>
                          <a:effectLst/>
                          <a:latin typeface="Arial" panose="020B0604020202020204" pitchFamily="34" charset="0"/>
                          <a:cs typeface="Arial" panose="020B0604020202020204" pitchFamily="34" charset="0"/>
                        </a:rPr>
                        <a:t>Power (W)</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2000" u="none" strike="noStrike" dirty="0">
                          <a:solidFill>
                            <a:schemeClr val="bg1"/>
                          </a:solidFill>
                          <a:effectLst/>
                          <a:latin typeface="Arial" panose="020B0604020202020204" pitchFamily="34" charset="0"/>
                          <a:cs typeface="Arial" panose="020B0604020202020204" pitchFamily="34" charset="0"/>
                        </a:rPr>
                        <a:t>Frequency (</a:t>
                      </a:r>
                      <a:r>
                        <a:rPr lang="en-US" sz="2000" u="none" strike="noStrike" dirty="0" err="1">
                          <a:solidFill>
                            <a:schemeClr val="bg1"/>
                          </a:solidFill>
                          <a:effectLst/>
                          <a:latin typeface="Arial" panose="020B0604020202020204" pitchFamily="34" charset="0"/>
                          <a:cs typeface="Arial" panose="020B0604020202020204" pitchFamily="34" charset="0"/>
                        </a:rPr>
                        <a:t>Khz</a:t>
                      </a:r>
                      <a:r>
                        <a:rPr lang="en-US" sz="2000" u="none" strike="noStrike" dirty="0">
                          <a:solidFill>
                            <a:schemeClr val="bg1"/>
                          </a:solidFill>
                          <a:effectLst/>
                          <a:latin typeface="Arial" panose="020B0604020202020204" pitchFamily="34" charset="0"/>
                          <a:cs typeface="Arial" panose="020B0604020202020204" pitchFamily="34" charset="0"/>
                        </a:rPr>
                        <a:t>)</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2000" u="none" strike="noStrike" dirty="0">
                          <a:solidFill>
                            <a:schemeClr val="bg1"/>
                          </a:solidFill>
                          <a:effectLst/>
                          <a:latin typeface="Arial" panose="020B0604020202020204" pitchFamily="34" charset="0"/>
                          <a:cs typeface="Arial" panose="020B0604020202020204" pitchFamily="34" charset="0"/>
                        </a:rPr>
                        <a:t>Degas</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11046">
                <a:tc>
                  <a:txBody>
                    <a:bodyPr/>
                    <a:lstStyle/>
                    <a:p>
                      <a:pPr algn="ctr" fontAlgn="b"/>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Branson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185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Arial" panose="020B0604020202020204" pitchFamily="34" charset="0"/>
                          <a:cs typeface="Arial" panose="020B0604020202020204" pitchFamily="34" charset="0"/>
                        </a:rPr>
                        <a:t>Yes</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Branson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Arial" panose="020B0604020202020204" pitchFamily="34" charset="0"/>
                          <a:cs typeface="Arial" panose="020B0604020202020204" pitchFamily="34" charset="0"/>
                        </a:rPr>
                        <a:t>No</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Fisher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135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Arial" panose="020B0604020202020204" pitchFamily="34" charset="0"/>
                          <a:cs typeface="Arial" panose="020B0604020202020204" pitchFamily="34" charset="0"/>
                        </a:rPr>
                        <a:t>Yes</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4</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Fisher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80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Arial" panose="020B0604020202020204" pitchFamily="34" charset="0"/>
                          <a:cs typeface="Arial" panose="020B0604020202020204" pitchFamily="34" charset="0"/>
                        </a:rPr>
                        <a:t>No</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Branson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NR</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6</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Fisher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130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7</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Branson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320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6234">
                <a:tc>
                  <a:txBody>
                    <a:bodyPr/>
                    <a:lstStyle/>
                    <a:p>
                      <a:pPr algn="ctr" fontAlgn="b"/>
                      <a:r>
                        <a:rPr lang="en-US" sz="2000" u="none" strike="noStrike">
                          <a:effectLst/>
                          <a:latin typeface="Arial" panose="020B0604020202020204" pitchFamily="34" charset="0"/>
                          <a:cs typeface="Arial" panose="020B0604020202020204" pitchFamily="34" charset="0"/>
                        </a:rPr>
                        <a:t>8</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Elma</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NR</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45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Yes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11046">
                <a:tc>
                  <a:txBody>
                    <a:bodyPr/>
                    <a:lstStyle/>
                    <a:p>
                      <a:pPr algn="ctr" fontAlgn="b"/>
                      <a:r>
                        <a:rPr lang="en-US" sz="2000" u="none" strike="noStrike">
                          <a:effectLst/>
                          <a:latin typeface="Arial" panose="020B0604020202020204" pitchFamily="34" charset="0"/>
                          <a:cs typeface="Arial" panose="020B0604020202020204" pitchFamily="34" charset="0"/>
                        </a:rPr>
                        <a:t>9</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2000" u="none" strike="noStrike" dirty="0">
                          <a:effectLst/>
                          <a:latin typeface="Arial" panose="020B0604020202020204" pitchFamily="34" charset="0"/>
                          <a:cs typeface="Arial" panose="020B0604020202020204" pitchFamily="34" charset="0"/>
                        </a:rPr>
                        <a:t>Branson/</a:t>
                      </a:r>
                      <a:r>
                        <a:rPr lang="en-US" sz="2000" u="none" strike="noStrike" dirty="0" err="1">
                          <a:effectLst/>
                          <a:latin typeface="Arial" panose="020B0604020202020204" pitchFamily="34" charset="0"/>
                          <a:cs typeface="Arial" panose="020B0604020202020204" pitchFamily="34" charset="0"/>
                        </a:rPr>
                        <a:t>Bandelin</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a:effectLst/>
                          <a:latin typeface="Arial" panose="020B0604020202020204" pitchFamily="34" charset="0"/>
                          <a:cs typeface="Arial" panose="020B0604020202020204" pitchFamily="34" charset="0"/>
                        </a:rPr>
                        <a:t>NR</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34/25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000" u="none" strike="noStrike" dirty="0">
                          <a:effectLst/>
                          <a:latin typeface="Arial" panose="020B0604020202020204" pitchFamily="34" charset="0"/>
                          <a:cs typeface="Arial" panose="020B0604020202020204" pitchFamily="34" charset="0"/>
                        </a:rPr>
                        <a:t>No</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3" name="Text Box 88"/>
          <p:cNvSpPr txBox="1">
            <a:spLocks noChangeArrowheads="1"/>
          </p:cNvSpPr>
          <p:nvPr/>
        </p:nvSpPr>
        <p:spPr bwMode="auto">
          <a:xfrm>
            <a:off x="1020762" y="8867266"/>
            <a:ext cx="9170987" cy="1061829"/>
          </a:xfrm>
          <a:prstGeom prst="rect">
            <a:avLst/>
          </a:prstGeom>
          <a:noFill/>
          <a:ln w="9525">
            <a:noFill/>
            <a:miter lim="800000"/>
            <a:headEnd/>
            <a:tailEnd/>
          </a:ln>
        </p:spPr>
        <p:txBody>
          <a:bodyPr lIns="0" tIns="137160" rIns="0" bIns="0">
            <a:spAutoFit/>
          </a:bodyPr>
          <a:lstStyle/>
          <a:p>
            <a:pPr defTabSz="1019175"/>
            <a:r>
              <a:rPr lang="en-US" b="1" dirty="0" smtClean="0">
                <a:latin typeface="Cambria" panose="02040503050406030204" pitchFamily="18" charset="0"/>
              </a:rPr>
              <a:t>Table 1. Various sonication parameters as reported by the 9 labs in an ILS</a:t>
            </a:r>
            <a:r>
              <a:rPr lang="en-US" b="1" dirty="0">
                <a:solidFill>
                  <a:srgbClr val="FF0000"/>
                </a:solidFill>
                <a:latin typeface="Cambria" panose="02040503050406030204" pitchFamily="18" charset="0"/>
              </a:rPr>
              <a:t> </a:t>
            </a:r>
            <a:r>
              <a:rPr lang="en-US" b="1" dirty="0" smtClean="0">
                <a:latin typeface="Cambria" panose="02040503050406030204" pitchFamily="18" charset="0"/>
              </a:rPr>
              <a:t>follow-up survey. NR represents parameters that were not reported. Lab 9 used two </a:t>
            </a:r>
            <a:r>
              <a:rPr lang="en-US" b="1" dirty="0" err="1" smtClean="0">
                <a:latin typeface="Cambria" panose="02040503050406030204" pitchFamily="18" charset="0"/>
              </a:rPr>
              <a:t>sonicators</a:t>
            </a:r>
            <a:r>
              <a:rPr lang="en-US" b="1" dirty="0" smtClean="0">
                <a:latin typeface="Cambria" panose="02040503050406030204" pitchFamily="18" charset="0"/>
              </a:rPr>
              <a:t> during the ILS.</a:t>
            </a:r>
            <a:endParaRPr lang="en-US" sz="1800" b="1" dirty="0">
              <a:latin typeface="Cambria" panose="02040503050406030204" pitchFamily="18" charset="0"/>
            </a:endParaRPr>
          </a:p>
        </p:txBody>
      </p:sp>
      <p:sp>
        <p:nvSpPr>
          <p:cNvPr id="24" name="Text Box 24"/>
          <p:cNvSpPr txBox="1">
            <a:spLocks noChangeArrowheads="1"/>
          </p:cNvSpPr>
          <p:nvPr/>
        </p:nvSpPr>
        <p:spPr bwMode="auto">
          <a:xfrm>
            <a:off x="1051519" y="13778137"/>
            <a:ext cx="9144000" cy="2954655"/>
          </a:xfrm>
          <a:prstGeom prst="rect">
            <a:avLst/>
          </a:prstGeom>
          <a:noFill/>
          <a:ln w="9525">
            <a:noFill/>
            <a:miter lim="800000"/>
            <a:headEnd/>
            <a:tailEnd/>
          </a:ln>
        </p:spPr>
        <p:txBody>
          <a:bodyPr wrap="square" lIns="0" tIns="0" rIns="0" bIns="0">
            <a:spAutoFit/>
          </a:bodyPr>
          <a:lstStyle/>
          <a:p>
            <a:r>
              <a:rPr lang="en-US" sz="2400" b="1" u="sng" dirty="0" smtClean="0"/>
              <a:t>Attributes </a:t>
            </a:r>
            <a:r>
              <a:rPr lang="en-US" sz="2400" b="1" u="sng" dirty="0"/>
              <a:t>of a standard </a:t>
            </a:r>
            <a:r>
              <a:rPr lang="en-US" sz="2400" b="1" u="sng" dirty="0" smtClean="0"/>
              <a:t>method - The Seven R’s </a:t>
            </a:r>
            <a:endParaRPr lang="en-US" sz="2400" b="1" u="sng" dirty="0"/>
          </a:p>
          <a:p>
            <a:r>
              <a:rPr lang="en-US" sz="2400" dirty="0" smtClean="0"/>
              <a:t>Relevance </a:t>
            </a:r>
            <a:endParaRPr lang="en-US" sz="2400" dirty="0"/>
          </a:p>
          <a:p>
            <a:r>
              <a:rPr lang="en-US" sz="2400" dirty="0" smtClean="0"/>
              <a:t>Reasonableness </a:t>
            </a:r>
            <a:endParaRPr lang="en-US" sz="2400" dirty="0"/>
          </a:p>
          <a:p>
            <a:r>
              <a:rPr lang="en-US" sz="2400" dirty="0" smtClean="0"/>
              <a:t>Resemblance </a:t>
            </a:r>
            <a:endParaRPr lang="en-US" sz="2400" dirty="0"/>
          </a:p>
          <a:p>
            <a:r>
              <a:rPr lang="en-US" sz="2400" dirty="0"/>
              <a:t>Repeatability </a:t>
            </a:r>
          </a:p>
          <a:p>
            <a:r>
              <a:rPr lang="en-US" sz="2400" b="1" dirty="0" smtClean="0"/>
              <a:t>Ruggedness</a:t>
            </a:r>
            <a:r>
              <a:rPr lang="en-US" sz="2400" dirty="0"/>
              <a:t> </a:t>
            </a:r>
            <a:r>
              <a:rPr lang="en-US" sz="2400" dirty="0" smtClean="0"/>
              <a:t>- </a:t>
            </a:r>
            <a:r>
              <a:rPr lang="en-US" sz="2100" dirty="0" smtClean="0"/>
              <a:t>The ability of a method to be unaffected by slight changes</a:t>
            </a:r>
            <a:endParaRPr lang="en-US" sz="2100" dirty="0"/>
          </a:p>
          <a:p>
            <a:r>
              <a:rPr lang="en-US" sz="2400" dirty="0" smtClean="0"/>
              <a:t>Responsiveness </a:t>
            </a:r>
            <a:endParaRPr lang="en-US" sz="2400" dirty="0"/>
          </a:p>
          <a:p>
            <a:r>
              <a:rPr lang="en-US" sz="2400" dirty="0" smtClean="0"/>
              <a:t>Reproducibility </a:t>
            </a:r>
            <a:endParaRPr lang="en-US" sz="2400" dirty="0"/>
          </a:p>
        </p:txBody>
      </p:sp>
      <p:sp>
        <p:nvSpPr>
          <p:cNvPr id="25" name="Text Box 24"/>
          <p:cNvSpPr txBox="1">
            <a:spLocks noChangeArrowheads="1"/>
          </p:cNvSpPr>
          <p:nvPr/>
        </p:nvSpPr>
        <p:spPr bwMode="auto">
          <a:xfrm>
            <a:off x="1020762" y="17000019"/>
            <a:ext cx="9144000" cy="1846659"/>
          </a:xfrm>
          <a:prstGeom prst="rect">
            <a:avLst/>
          </a:prstGeom>
          <a:noFill/>
          <a:ln w="9525">
            <a:noFill/>
            <a:miter lim="800000"/>
            <a:headEnd/>
            <a:tailEnd/>
          </a:ln>
        </p:spPr>
        <p:txBody>
          <a:bodyPr wrap="square" lIns="0" tIns="0" rIns="0" bIns="0">
            <a:spAutoFit/>
          </a:bodyPr>
          <a:lstStyle/>
          <a:p>
            <a:pPr defTabSz="1019175">
              <a:spcAft>
                <a:spcPts val="2100"/>
              </a:spcAft>
            </a:pPr>
            <a:r>
              <a:rPr lang="en-US" sz="2400" dirty="0"/>
              <a:t>Ruggedness testing provides an indication of the reliability of the method under normal </a:t>
            </a:r>
            <a:r>
              <a:rPr lang="en-US" sz="2400" dirty="0" smtClean="0"/>
              <a:t>usage. A ruggedness analysis was used to determine if small deviations in power and sonication time, as well as degassing of the sonicator liquid would affect </a:t>
            </a:r>
            <a:r>
              <a:rPr lang="en-US" sz="2400" dirty="0" smtClean="0"/>
              <a:t>the </a:t>
            </a:r>
            <a:r>
              <a:rPr lang="en-US" sz="2400" dirty="0" smtClean="0"/>
              <a:t>log density (LD) results, an important response in the STM. </a:t>
            </a:r>
          </a:p>
        </p:txBody>
      </p:sp>
      <p:sp>
        <p:nvSpPr>
          <p:cNvPr id="26" name="Text Box 119" descr="Green marble"/>
          <p:cNvSpPr txBox="1">
            <a:spLocks noChangeArrowheads="1"/>
          </p:cNvSpPr>
          <p:nvPr/>
        </p:nvSpPr>
        <p:spPr bwMode="auto">
          <a:xfrm>
            <a:off x="993775" y="18988996"/>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Ultrasonic cleaning and sonication</a:t>
            </a:r>
            <a:endParaRPr lang="en-US" sz="3600" dirty="0">
              <a:solidFill>
                <a:schemeClr val="bg1"/>
              </a:solidFill>
              <a:latin typeface="Arial Black" panose="020B0A04020102020204" pitchFamily="34" charset="0"/>
            </a:endParaRPr>
          </a:p>
        </p:txBody>
      </p:sp>
      <p:sp>
        <p:nvSpPr>
          <p:cNvPr id="27" name="Text Box 24"/>
          <p:cNvSpPr txBox="1">
            <a:spLocks noChangeArrowheads="1"/>
          </p:cNvSpPr>
          <p:nvPr/>
        </p:nvSpPr>
        <p:spPr bwMode="auto">
          <a:xfrm>
            <a:off x="1020762" y="19768024"/>
            <a:ext cx="9144000" cy="12534201"/>
          </a:xfrm>
          <a:prstGeom prst="rect">
            <a:avLst/>
          </a:prstGeom>
          <a:noFill/>
          <a:ln w="9525">
            <a:noFill/>
            <a:miter lim="800000"/>
            <a:headEnd/>
            <a:tailEnd/>
          </a:ln>
        </p:spPr>
        <p:txBody>
          <a:bodyPr wrap="square" lIns="0" tIns="0" rIns="0" bIns="0">
            <a:spAutoFit/>
          </a:bodyPr>
          <a:lstStyle/>
          <a:p>
            <a:pPr defTabSz="1019175">
              <a:spcAft>
                <a:spcPts val="2100"/>
              </a:spcAft>
            </a:pPr>
            <a:r>
              <a:rPr lang="en-US" sz="2400" dirty="0" smtClean="0"/>
              <a:t>There are </a:t>
            </a:r>
            <a:r>
              <a:rPr lang="en-US" sz="2400" b="1" u="sng" dirty="0" smtClean="0"/>
              <a:t>3 main processes</a:t>
            </a:r>
            <a:r>
              <a:rPr lang="en-US" sz="2400" dirty="0" smtClean="0"/>
              <a:t> involved when using an ultrasonic water bath to clean a surface. Understanding these processes helps to better explain</a:t>
            </a:r>
            <a:r>
              <a:rPr lang="en-US" sz="2400" dirty="0"/>
              <a:t> </a:t>
            </a:r>
            <a:r>
              <a:rPr lang="en-US" sz="2400" dirty="0" smtClean="0"/>
              <a:t>the effect </a:t>
            </a:r>
            <a:r>
              <a:rPr lang="en-US" sz="2400" dirty="0" smtClean="0"/>
              <a:t>of </a:t>
            </a:r>
            <a:r>
              <a:rPr lang="en-US" sz="2400" dirty="0" smtClean="0"/>
              <a:t>sonication time, power, and degassing on the STM results.</a:t>
            </a:r>
          </a:p>
          <a:p>
            <a:pPr defTabSz="1019175">
              <a:spcAft>
                <a:spcPts val="2100"/>
              </a:spcAft>
            </a:pPr>
            <a:r>
              <a:rPr lang="en-US" sz="2400" b="1" dirty="0" smtClean="0"/>
              <a:t>Generation of Ultrasonic Energy</a:t>
            </a:r>
          </a:p>
          <a:p>
            <a:pPr defTabSz="1019175">
              <a:spcAft>
                <a:spcPts val="2100"/>
              </a:spcAft>
            </a:pPr>
            <a:r>
              <a:rPr lang="en-US" sz="2400" dirty="0"/>
              <a:t>	</a:t>
            </a:r>
            <a:r>
              <a:rPr lang="en-US" sz="2400" dirty="0" smtClean="0"/>
              <a:t>An ultrasonic generator generates high frequency current 	(20-45kHz) from normal line current (40-60 Hz).</a:t>
            </a:r>
          </a:p>
          <a:p>
            <a:pPr defTabSz="1019175">
              <a:spcAft>
                <a:spcPts val="2100"/>
              </a:spcAft>
            </a:pPr>
            <a:r>
              <a:rPr lang="en-US" sz="2400" b="1" dirty="0" smtClean="0"/>
              <a:t>Conversion of Electrical to Acoustic Energy</a:t>
            </a:r>
          </a:p>
          <a:p>
            <a:pPr defTabSz="1019175">
              <a:spcAft>
                <a:spcPts val="2100"/>
              </a:spcAft>
            </a:pPr>
            <a:r>
              <a:rPr lang="en-US" sz="2400" dirty="0"/>
              <a:t>	</a:t>
            </a:r>
            <a:r>
              <a:rPr lang="en-US" sz="2400" dirty="0" smtClean="0"/>
              <a:t>High frequency current is sent to a piezoelectric or  	</a:t>
            </a:r>
            <a:r>
              <a:rPr lang="en-US" sz="2400" dirty="0" err="1" smtClean="0"/>
              <a:t>magnetorestrictive</a:t>
            </a:r>
            <a:r>
              <a:rPr lang="en-US" sz="2400" dirty="0" smtClean="0"/>
              <a:t> transducer that oscillates in response to 	the current. This oscillation generates compression waves 	in the liquid.</a:t>
            </a:r>
          </a:p>
          <a:p>
            <a:pPr defTabSz="1019175">
              <a:spcAft>
                <a:spcPts val="2100"/>
              </a:spcAft>
            </a:pPr>
            <a:r>
              <a:rPr lang="en-US" sz="2400" b="1" dirty="0"/>
              <a:t>	</a:t>
            </a:r>
            <a:endParaRPr lang="en-US" sz="2400" b="1" dirty="0" smtClean="0"/>
          </a:p>
          <a:p>
            <a:pPr defTabSz="1019175">
              <a:spcAft>
                <a:spcPts val="2100"/>
              </a:spcAft>
            </a:pPr>
            <a:endParaRPr lang="en-US" sz="2400" dirty="0" smtClean="0"/>
          </a:p>
          <a:p>
            <a:pPr defTabSz="1019175">
              <a:spcAft>
                <a:spcPts val="2100"/>
              </a:spcAft>
            </a:pPr>
            <a:endParaRPr lang="en-US" sz="2400" dirty="0"/>
          </a:p>
          <a:p>
            <a:pPr defTabSz="1019175">
              <a:spcAft>
                <a:spcPts val="2100"/>
              </a:spcAft>
            </a:pPr>
            <a:endParaRPr lang="en-US" sz="2400" dirty="0" smtClean="0"/>
          </a:p>
          <a:p>
            <a:pPr defTabSz="1019175">
              <a:spcAft>
                <a:spcPts val="2100"/>
              </a:spcAft>
            </a:pPr>
            <a:endParaRPr lang="en-US" sz="2400" dirty="0"/>
          </a:p>
          <a:p>
            <a:pPr defTabSz="1019175">
              <a:spcAft>
                <a:spcPts val="2100"/>
              </a:spcAft>
            </a:pPr>
            <a:endParaRPr lang="en-US" sz="2400" dirty="0" smtClean="0"/>
          </a:p>
          <a:p>
            <a:pPr defTabSz="1019175">
              <a:spcAft>
                <a:spcPts val="2100"/>
              </a:spcAft>
            </a:pPr>
            <a:endParaRPr lang="en-US" sz="2400" dirty="0"/>
          </a:p>
          <a:p>
            <a:pPr defTabSz="1019175">
              <a:spcAft>
                <a:spcPts val="2100"/>
              </a:spcAft>
            </a:pPr>
            <a:endParaRPr lang="en-US" sz="2400" dirty="0" smtClean="0"/>
          </a:p>
          <a:p>
            <a:pPr defTabSz="1019175">
              <a:spcAft>
                <a:spcPts val="2100"/>
              </a:spcAft>
            </a:pPr>
            <a:endParaRPr lang="en-US" sz="2400" dirty="0"/>
          </a:p>
          <a:p>
            <a:pPr defTabSz="1019175">
              <a:spcAft>
                <a:spcPts val="2100"/>
              </a:spcAft>
            </a:pPr>
            <a:endParaRPr lang="en-US" sz="2400" dirty="0"/>
          </a:p>
          <a:p>
            <a:pPr defTabSz="1019175">
              <a:spcAft>
                <a:spcPts val="2100"/>
              </a:spcAft>
            </a:pP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695" y="25316555"/>
            <a:ext cx="7851648" cy="5178552"/>
          </a:xfrm>
          <a:prstGeom prst="rect">
            <a:avLst/>
          </a:prstGeom>
        </p:spPr>
      </p:pic>
      <p:sp>
        <p:nvSpPr>
          <p:cNvPr id="32" name="Text Box 88"/>
          <p:cNvSpPr txBox="1">
            <a:spLocks noChangeArrowheads="1"/>
          </p:cNvSpPr>
          <p:nvPr/>
        </p:nvSpPr>
        <p:spPr bwMode="auto">
          <a:xfrm>
            <a:off x="1684201" y="30495107"/>
            <a:ext cx="7878635" cy="754053"/>
          </a:xfrm>
          <a:prstGeom prst="rect">
            <a:avLst/>
          </a:prstGeom>
          <a:noFill/>
          <a:ln w="9525">
            <a:noFill/>
            <a:miter lim="800000"/>
            <a:headEnd/>
            <a:tailEnd/>
          </a:ln>
        </p:spPr>
        <p:txBody>
          <a:bodyPr wrap="square" lIns="0" tIns="137160" rIns="0" bIns="0">
            <a:spAutoFit/>
          </a:bodyPr>
          <a:lstStyle/>
          <a:p>
            <a:pPr defTabSz="1019175"/>
            <a:r>
              <a:rPr lang="en-US" b="1" dirty="0">
                <a:latin typeface="Cambria" panose="02040503050406030204" pitchFamily="18" charset="0"/>
              </a:rPr>
              <a:t>Figure 1.  </a:t>
            </a:r>
            <a:r>
              <a:rPr lang="en-US" b="1" dirty="0" smtClean="0">
                <a:latin typeface="Cambria" panose="02040503050406030204" pitchFamily="18" charset="0"/>
              </a:rPr>
              <a:t>A diagram of a piezoelectric transducer. Image credit: Cleaning Technologies Group, LLC.</a:t>
            </a:r>
            <a:endParaRPr lang="en-US" sz="1800" b="1" dirty="0">
              <a:latin typeface="Cambria" panose="02040503050406030204" pitchFamily="18" charset="0"/>
            </a:endParaRPr>
          </a:p>
        </p:txBody>
      </p:sp>
      <p:sp>
        <p:nvSpPr>
          <p:cNvPr id="33" name="Text Box 81"/>
          <p:cNvSpPr txBox="1">
            <a:spLocks noChangeArrowheads="1"/>
          </p:cNvSpPr>
          <p:nvPr/>
        </p:nvSpPr>
        <p:spPr bwMode="auto">
          <a:xfrm>
            <a:off x="11029950" y="5627688"/>
            <a:ext cx="9144000" cy="369332"/>
          </a:xfrm>
          <a:prstGeom prst="rect">
            <a:avLst/>
          </a:prstGeom>
          <a:noFill/>
          <a:ln w="9525">
            <a:noFill/>
            <a:miter lim="800000"/>
            <a:headEnd/>
            <a:tailEnd/>
          </a:ln>
        </p:spPr>
        <p:txBody>
          <a:bodyPr wrap="square" lIns="0" tIns="0" rIns="0" bIns="0">
            <a:spAutoFit/>
          </a:bodyPr>
          <a:lstStyle/>
          <a:p>
            <a:pPr defTabSz="1019175">
              <a:spcAft>
                <a:spcPts val="2100"/>
              </a:spcAft>
            </a:pPr>
            <a:r>
              <a:rPr lang="en-US" sz="2400" b="1" dirty="0" smtClean="0"/>
              <a:t>Formation and Collapse of Cavitation Bubbles</a:t>
            </a:r>
            <a:endParaRPr lang="en-US" sz="2400" b="1" dirty="0"/>
          </a:p>
        </p:txBody>
      </p:sp>
      <p:sp>
        <p:nvSpPr>
          <p:cNvPr id="35" name="Text Box 119" descr="Green marble"/>
          <p:cNvSpPr txBox="1">
            <a:spLocks noChangeArrowheads="1"/>
          </p:cNvSpPr>
          <p:nvPr/>
        </p:nvSpPr>
        <p:spPr bwMode="auto">
          <a:xfrm>
            <a:off x="10996612" y="4708527"/>
            <a:ext cx="9144000" cy="652462"/>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Ultrasonic cleaning and sonication</a:t>
            </a:r>
            <a:endParaRPr lang="en-US" sz="3600" dirty="0">
              <a:solidFill>
                <a:schemeClr val="bg1"/>
              </a:solidFill>
              <a:latin typeface="Arial Black" panose="020B0A04020102020204" pitchFamily="34" charset="0"/>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5818" y="7747793"/>
            <a:ext cx="7605587" cy="49090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t="4955" b="16676"/>
          <a:stretch/>
        </p:blipFill>
        <p:spPr bwMode="auto">
          <a:xfrm>
            <a:off x="11815825" y="13904681"/>
            <a:ext cx="7605587" cy="2905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1" name="Text Box 81"/>
          <p:cNvSpPr txBox="1">
            <a:spLocks noChangeArrowheads="1"/>
          </p:cNvSpPr>
          <p:nvPr/>
        </p:nvSpPr>
        <p:spPr bwMode="auto">
          <a:xfrm>
            <a:off x="11029950" y="6099015"/>
            <a:ext cx="9110662" cy="1477328"/>
          </a:xfrm>
          <a:prstGeom prst="rect">
            <a:avLst/>
          </a:prstGeom>
          <a:noFill/>
          <a:ln w="9525">
            <a:noFill/>
            <a:miter lim="800000"/>
            <a:headEnd/>
            <a:tailEnd/>
          </a:ln>
        </p:spPr>
        <p:txBody>
          <a:bodyPr lIns="0" tIns="0" rIns="0" bIns="0">
            <a:spAutoFit/>
          </a:bodyPr>
          <a:lstStyle/>
          <a:p>
            <a:pPr defTabSz="1019175">
              <a:spcAft>
                <a:spcPts val="2100"/>
              </a:spcAft>
            </a:pPr>
            <a:r>
              <a:rPr lang="en-US" sz="2400" dirty="0" smtClean="0"/>
              <a:t>Negative pressure during rarefaction causes millions of tiny vacuum bubbles to form. The bubbles grow until they reach an unstable size and collapse, creating a water jet that cleans surfaces.</a:t>
            </a:r>
            <a:endParaRPr lang="en-US" sz="2400" dirty="0"/>
          </a:p>
        </p:txBody>
      </p:sp>
      <p:sp>
        <p:nvSpPr>
          <p:cNvPr id="34" name="Text Box 81"/>
          <p:cNvSpPr txBox="1">
            <a:spLocks noChangeArrowheads="1"/>
          </p:cNvSpPr>
          <p:nvPr/>
        </p:nvSpPr>
        <p:spPr bwMode="auto">
          <a:xfrm>
            <a:off x="11765818" y="12773536"/>
            <a:ext cx="7605587" cy="923330"/>
          </a:xfrm>
          <a:prstGeom prst="rect">
            <a:avLst/>
          </a:prstGeom>
          <a:noFill/>
          <a:ln w="9525">
            <a:noFill/>
            <a:miter lim="800000"/>
            <a:headEnd/>
            <a:tailEnd/>
          </a:ln>
        </p:spPr>
        <p:txBody>
          <a:bodyPr wrap="square" lIns="0" tIns="0" rIns="0" bIns="0">
            <a:spAutoFit/>
          </a:bodyPr>
          <a:lstStyle/>
          <a:p>
            <a:pPr defTabSz="1019175">
              <a:spcAft>
                <a:spcPts val="2100"/>
              </a:spcAft>
            </a:pPr>
            <a:r>
              <a:rPr lang="en-US" b="1" dirty="0" smtClean="0">
                <a:latin typeface="Cambria" panose="02040503050406030204" pitchFamily="18" charset="0"/>
              </a:rPr>
              <a:t>Fig 2. Effect of compression waves on growth and collapse of cavitation bubbles. Image credit: </a:t>
            </a:r>
            <a:r>
              <a:rPr lang="en-US" b="1" dirty="0" err="1" smtClean="0">
                <a:latin typeface="Cambria" panose="02040503050406030204" pitchFamily="18" charset="0"/>
              </a:rPr>
              <a:t>Sonochemistry</a:t>
            </a:r>
            <a:r>
              <a:rPr lang="en-US" b="1" dirty="0" smtClean="0">
                <a:latin typeface="Cambria" panose="02040503050406030204" pitchFamily="18" charset="0"/>
              </a:rPr>
              <a:t> Center, Coventry University.</a:t>
            </a:r>
            <a:endParaRPr lang="en-US" b="1" dirty="0">
              <a:latin typeface="Cambria" panose="02040503050406030204" pitchFamily="18" charset="0"/>
            </a:endParaRPr>
          </a:p>
        </p:txBody>
      </p:sp>
      <p:sp>
        <p:nvSpPr>
          <p:cNvPr id="36" name="Text Box 81"/>
          <p:cNvSpPr txBox="1">
            <a:spLocks noChangeArrowheads="1"/>
          </p:cNvSpPr>
          <p:nvPr/>
        </p:nvSpPr>
        <p:spPr bwMode="auto">
          <a:xfrm>
            <a:off x="11765818" y="16932817"/>
            <a:ext cx="7605587" cy="923330"/>
          </a:xfrm>
          <a:prstGeom prst="rect">
            <a:avLst/>
          </a:prstGeom>
          <a:noFill/>
          <a:ln w="9525">
            <a:noFill/>
            <a:miter lim="800000"/>
            <a:headEnd/>
            <a:tailEnd/>
          </a:ln>
        </p:spPr>
        <p:txBody>
          <a:bodyPr wrap="square" lIns="0" tIns="0" rIns="0" bIns="0">
            <a:spAutoFit/>
          </a:bodyPr>
          <a:lstStyle/>
          <a:p>
            <a:pPr defTabSz="1019175">
              <a:spcAft>
                <a:spcPts val="2100"/>
              </a:spcAft>
            </a:pPr>
            <a:r>
              <a:rPr lang="en-US" b="1" dirty="0" smtClean="0">
                <a:latin typeface="Cambria" panose="02040503050406030204" pitchFamily="18" charset="0"/>
              </a:rPr>
              <a:t>Fig 3. The collapse of cavitation bubbles causes the formation of a water jet. This water jet is the source of the cleaning power in ultrasonic cleaning units.  Image credit: Focus-IT LLC.</a:t>
            </a:r>
            <a:endParaRPr lang="en-US" b="1" dirty="0">
              <a:latin typeface="Cambria" panose="02040503050406030204" pitchFamily="18" charset="0"/>
            </a:endParaRPr>
          </a:p>
        </p:txBody>
      </p:sp>
      <p:sp>
        <p:nvSpPr>
          <p:cNvPr id="37" name="Text Box 81"/>
          <p:cNvSpPr txBox="1">
            <a:spLocks noChangeArrowheads="1"/>
          </p:cNvSpPr>
          <p:nvPr/>
        </p:nvSpPr>
        <p:spPr bwMode="auto">
          <a:xfrm>
            <a:off x="11046619" y="19151376"/>
            <a:ext cx="9144000" cy="5909310"/>
          </a:xfrm>
          <a:prstGeom prst="rect">
            <a:avLst/>
          </a:prstGeom>
          <a:noFill/>
          <a:ln w="9525">
            <a:noFill/>
            <a:miter lim="800000"/>
            <a:headEnd/>
            <a:tailEnd/>
          </a:ln>
        </p:spPr>
        <p:txBody>
          <a:bodyPr wrap="square" lIns="0" tIns="0" rIns="0" bIns="0">
            <a:spAutoFit/>
          </a:bodyPr>
          <a:lstStyle/>
          <a:p>
            <a:r>
              <a:rPr lang="en-US" sz="2400" dirty="0" smtClean="0"/>
              <a:t>A </a:t>
            </a:r>
            <a:r>
              <a:rPr lang="en-US" sz="2400" i="1" dirty="0" smtClean="0"/>
              <a:t>Pseudomonas </a:t>
            </a:r>
            <a:r>
              <a:rPr lang="en-US" sz="2400" i="1" dirty="0" err="1" smtClean="0"/>
              <a:t>aeruginosa</a:t>
            </a:r>
            <a:r>
              <a:rPr lang="en-US" sz="2400" dirty="0" smtClean="0"/>
              <a:t> (ATCC 15442) biofilm was </a:t>
            </a:r>
            <a:r>
              <a:rPr lang="en-US" sz="2400" dirty="0"/>
              <a:t>grown following ASTM Method </a:t>
            </a:r>
            <a:r>
              <a:rPr lang="en-US" sz="2400" dirty="0" smtClean="0"/>
              <a:t>E2562-12, </a:t>
            </a:r>
            <a:r>
              <a:rPr lang="en-US" sz="2400" dirty="0"/>
              <a:t>“Standard Test Method for Quantification of </a:t>
            </a:r>
            <a:r>
              <a:rPr lang="en-US" sz="2400" i="1" dirty="0"/>
              <a:t>Pseudomonas </a:t>
            </a:r>
            <a:r>
              <a:rPr lang="en-US" sz="2400" i="1" dirty="0" err="1"/>
              <a:t>aeruginosa</a:t>
            </a:r>
            <a:r>
              <a:rPr lang="en-US" sz="2400" i="1" dirty="0"/>
              <a:t> </a:t>
            </a:r>
            <a:r>
              <a:rPr lang="en-US" sz="2400" dirty="0"/>
              <a:t>Biofilm Grown with High Shear and Continuous Flow using CDC Biofilm </a:t>
            </a:r>
            <a:r>
              <a:rPr lang="en-US" sz="2400" dirty="0" smtClean="0"/>
              <a:t>Reactor”.</a:t>
            </a:r>
          </a:p>
          <a:p>
            <a:endParaRPr lang="en-US" sz="2400" dirty="0"/>
          </a:p>
          <a:p>
            <a:r>
              <a:rPr lang="en-US" sz="2400" dirty="0" smtClean="0"/>
              <a:t>Coupons were sampled per ASTM Method E2871-12, “</a:t>
            </a:r>
            <a:r>
              <a:rPr lang="en-US" sz="2400" dirty="0"/>
              <a:t>Standard Test Method for Evaluating Disinfectant Efficacy Against </a:t>
            </a:r>
            <a:r>
              <a:rPr lang="en-US" sz="2400" i="1" dirty="0"/>
              <a:t>Pseudomonas </a:t>
            </a:r>
            <a:r>
              <a:rPr lang="en-US" sz="2400" i="1" dirty="0" err="1" smtClean="0"/>
              <a:t>aeruginosa</a:t>
            </a:r>
            <a:r>
              <a:rPr lang="en-US" sz="2400" dirty="0"/>
              <a:t> </a:t>
            </a:r>
            <a:r>
              <a:rPr lang="en-US" sz="2400" dirty="0" smtClean="0"/>
              <a:t>Biofilm </a:t>
            </a:r>
            <a:r>
              <a:rPr lang="en-US" sz="2400" dirty="0"/>
              <a:t>Grown in CDC Biofilm Reactor Using Single Tube </a:t>
            </a:r>
            <a:r>
              <a:rPr lang="en-US" sz="2400" dirty="0" smtClean="0"/>
              <a:t>Method”. The coupons were placed in 50mL conical vials containing 10mL buffered dilution water. </a:t>
            </a:r>
          </a:p>
          <a:p>
            <a:endParaRPr lang="en-US" sz="2400" dirty="0"/>
          </a:p>
          <a:p>
            <a:r>
              <a:rPr lang="en-US" sz="2400" dirty="0" smtClean="0"/>
              <a:t>The method calls for a vortex (30s, high), </a:t>
            </a:r>
            <a:r>
              <a:rPr lang="en-US" sz="2400" dirty="0" err="1" smtClean="0"/>
              <a:t>sonicate</a:t>
            </a:r>
            <a:r>
              <a:rPr lang="en-US" sz="2400" dirty="0" smtClean="0"/>
              <a:t> (30s, 45 kHz), vortex, </a:t>
            </a:r>
            <a:r>
              <a:rPr lang="en-US" sz="2400" dirty="0" err="1" smtClean="0"/>
              <a:t>sonicate</a:t>
            </a:r>
            <a:r>
              <a:rPr lang="en-US" sz="2400" dirty="0" smtClean="0"/>
              <a:t>, vortex series to remove and disaggregate the </a:t>
            </a:r>
            <a:r>
              <a:rPr lang="en-US" sz="2400" dirty="0" err="1" smtClean="0"/>
              <a:t>bioiflm</a:t>
            </a:r>
            <a:r>
              <a:rPr lang="en-US" sz="2400" dirty="0" smtClean="0"/>
              <a:t>. The method does not specify power or degas settings. Time, power, and degas settings were adjusted to see their effect on the mean LD.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872157763"/>
              </p:ext>
            </p:extLst>
          </p:nvPr>
        </p:nvGraphicFramePr>
        <p:xfrm>
          <a:off x="11049000" y="25785057"/>
          <a:ext cx="9077325" cy="5278239"/>
        </p:xfrm>
        <a:graphic>
          <a:graphicData uri="http://schemas.openxmlformats.org/drawingml/2006/table">
            <a:tbl>
              <a:tblPr>
                <a:tableStyleId>{5C22544A-7EE6-4342-B048-85BDC9FD1C3A}</a:tableStyleId>
              </a:tblPr>
              <a:tblGrid>
                <a:gridCol w="2354711"/>
                <a:gridCol w="2570411"/>
                <a:gridCol w="1941290"/>
                <a:gridCol w="2210913"/>
              </a:tblGrid>
              <a:tr h="677715">
                <a:tc>
                  <a:txBody>
                    <a:bodyPr/>
                    <a:lstStyle/>
                    <a:p>
                      <a:pPr algn="ctr" fontAlgn="b"/>
                      <a:r>
                        <a:rPr lang="en-US" sz="2000" u="none" strike="noStrike" dirty="0" smtClean="0">
                          <a:solidFill>
                            <a:schemeClr val="bg1"/>
                          </a:solidFill>
                          <a:effectLst/>
                          <a:latin typeface="Arial" panose="020B0604020202020204" pitchFamily="34" charset="0"/>
                          <a:cs typeface="Arial" panose="020B0604020202020204" pitchFamily="34" charset="0"/>
                        </a:rPr>
                        <a:t>Experiment #</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b"/>
                      <a:r>
                        <a:rPr lang="en-US" sz="2000" u="none" strike="noStrike" dirty="0" smtClean="0">
                          <a:solidFill>
                            <a:schemeClr val="bg1"/>
                          </a:solidFill>
                          <a:effectLst/>
                          <a:latin typeface="Arial" panose="020B0604020202020204" pitchFamily="34" charset="0"/>
                          <a:cs typeface="Arial" panose="020B0604020202020204" pitchFamily="34" charset="0"/>
                        </a:rPr>
                        <a:t>Power (W)</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b"/>
                      <a:r>
                        <a:rPr lang="en-US" sz="2000" u="none" strike="noStrike" dirty="0" smtClean="0">
                          <a:solidFill>
                            <a:schemeClr val="bg1"/>
                          </a:solidFill>
                          <a:effectLst/>
                          <a:latin typeface="Arial" panose="020B0604020202020204" pitchFamily="34" charset="0"/>
                          <a:cs typeface="Arial" panose="020B0604020202020204" pitchFamily="34" charset="0"/>
                        </a:rPr>
                        <a:t>Time (s)</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b"/>
                      <a:r>
                        <a:rPr lang="en-US" sz="2000" u="none" strike="noStrike" dirty="0" smtClean="0">
                          <a:solidFill>
                            <a:schemeClr val="bg1"/>
                          </a:solidFill>
                          <a:effectLst/>
                          <a:latin typeface="Arial" panose="020B0604020202020204" pitchFamily="34" charset="0"/>
                          <a:cs typeface="Arial" panose="020B0604020202020204" pitchFamily="34" charset="0"/>
                        </a:rPr>
                        <a:t>Degas</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r>
              <a:tr h="430896">
                <a:tc>
                  <a:txBody>
                    <a:bodyPr/>
                    <a:lstStyle/>
                    <a:p>
                      <a:pPr algn="ctr" fontAlgn="b"/>
                      <a:r>
                        <a:rPr lang="en-US" sz="2000" b="0" i="0" u="none" strike="noStrike" dirty="0" smtClean="0">
                          <a:solidFill>
                            <a:schemeClr val="dk1"/>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b="1" dirty="0" smtClean="0">
                          <a:latin typeface="Arial" panose="020B0604020202020204" pitchFamily="34" charset="0"/>
                          <a:cs typeface="Arial" panose="020B0604020202020204" pitchFamily="34" charset="0"/>
                        </a:rPr>
                        <a:t>1</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80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30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Yes</a:t>
                      </a:r>
                      <a:endParaRPr lang="en-US" sz="2000" b="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Yes</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b="1"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80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30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No</a:t>
                      </a:r>
                      <a:endParaRPr lang="en-US" sz="2000" b="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0376">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5724">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latin typeface="Arial" panose="020B0604020202020204" pitchFamily="34" charset="0"/>
                          <a:cs typeface="Arial" panose="020B0604020202020204" pitchFamily="34" charset="0"/>
                        </a:rPr>
                        <a:t>No</a:t>
                      </a:r>
                      <a:endParaRPr lang="en-US" sz="20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896">
                <a:tc>
                  <a:txBody>
                    <a:bodyPr/>
                    <a:lstStyle/>
                    <a:p>
                      <a:pPr algn="ctr"/>
                      <a:r>
                        <a:rPr lang="en-US" sz="2000" b="1"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80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latin typeface="Arial" panose="020B0604020202020204" pitchFamily="34" charset="0"/>
                          <a:cs typeface="Arial" panose="020B0604020202020204" pitchFamily="34" charset="0"/>
                        </a:rPr>
                        <a:t>30</a:t>
                      </a:r>
                      <a:endParaRPr lang="en-US" sz="2000" b="1"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Yes</a:t>
                      </a:r>
                      <a:endParaRPr lang="en-US" sz="2000" b="0" i="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8" name="Text Box 88"/>
          <p:cNvSpPr txBox="1">
            <a:spLocks noChangeArrowheads="1"/>
          </p:cNvSpPr>
          <p:nvPr/>
        </p:nvSpPr>
        <p:spPr bwMode="auto">
          <a:xfrm>
            <a:off x="11029950" y="25011513"/>
            <a:ext cx="9170987" cy="754053"/>
          </a:xfrm>
          <a:prstGeom prst="rect">
            <a:avLst/>
          </a:prstGeom>
          <a:noFill/>
          <a:ln w="9525">
            <a:noFill/>
            <a:miter lim="800000"/>
            <a:headEnd/>
            <a:tailEnd/>
          </a:ln>
        </p:spPr>
        <p:txBody>
          <a:bodyPr lIns="0" tIns="137160" rIns="0" bIns="0">
            <a:spAutoFit/>
          </a:bodyPr>
          <a:lstStyle/>
          <a:p>
            <a:pPr defTabSz="1019175"/>
            <a:r>
              <a:rPr lang="en-US" b="1" dirty="0" smtClean="0">
                <a:latin typeface="Cambria" panose="02040503050406030204" pitchFamily="18" charset="0"/>
              </a:rPr>
              <a:t>Table 2. Sonication parameters tested. STM values are highlighted in bold. Degassing and power settings are not mentioned in ASTM E2871-12.  </a:t>
            </a:r>
            <a:endParaRPr lang="en-US" sz="1800" b="1" dirty="0">
              <a:latin typeface="Cambria" panose="02040503050406030204" pitchFamily="18" charset="0"/>
            </a:endParaRPr>
          </a:p>
        </p:txBody>
      </p:sp>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35950" y="11494452"/>
            <a:ext cx="9110662" cy="60737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88"/>
          <p:cNvSpPr txBox="1">
            <a:spLocks noChangeArrowheads="1"/>
          </p:cNvSpPr>
          <p:nvPr/>
        </p:nvSpPr>
        <p:spPr bwMode="auto">
          <a:xfrm>
            <a:off x="20896262" y="24037249"/>
            <a:ext cx="9210675" cy="754053"/>
          </a:xfrm>
          <a:prstGeom prst="rect">
            <a:avLst/>
          </a:prstGeom>
          <a:noFill/>
          <a:ln w="9525">
            <a:noFill/>
            <a:miter lim="800000"/>
            <a:headEnd/>
            <a:tailEnd/>
          </a:ln>
        </p:spPr>
        <p:txBody>
          <a:bodyPr wrap="square" lIns="0" tIns="137160" rIns="0" bIns="0">
            <a:spAutoFit/>
          </a:bodyPr>
          <a:lstStyle/>
          <a:p>
            <a:pPr defTabSz="1019175"/>
            <a:r>
              <a:rPr lang="en-US" b="1" dirty="0">
                <a:latin typeface="Cambria" panose="02040503050406030204" pitchFamily="18" charset="0"/>
              </a:rPr>
              <a:t>Figure 5</a:t>
            </a:r>
            <a:r>
              <a:rPr lang="en-US" b="1" dirty="0" smtClean="0">
                <a:latin typeface="Cambria" panose="02040503050406030204" pitchFamily="18" charset="0"/>
              </a:rPr>
              <a:t>. Regression output for degassed and non-degassed samples. Coefficient values are reported in terms of LDs. </a:t>
            </a:r>
            <a:endParaRPr lang="en-US" sz="1800" b="1" dirty="0">
              <a:latin typeface="Cambria" panose="020405030504060302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803016829"/>
              </p:ext>
            </p:extLst>
          </p:nvPr>
        </p:nvGraphicFramePr>
        <p:xfrm>
          <a:off x="20896263" y="25598438"/>
          <a:ext cx="9129712" cy="3124200"/>
        </p:xfrm>
        <a:graphic>
          <a:graphicData uri="http://schemas.openxmlformats.org/presentationml/2006/ole">
            <mc:AlternateContent xmlns:mc="http://schemas.openxmlformats.org/markup-compatibility/2006">
              <mc:Choice xmlns:v="urn:schemas-microsoft-com:vml" Requires="v">
                <p:oleObj spid="_x0000_s1090" name="Worksheet" r:id="rId8" imgW="9524887" imgH="3124170" progId="Excel.Sheet.12">
                  <p:embed/>
                </p:oleObj>
              </mc:Choice>
              <mc:Fallback>
                <p:oleObj name="Worksheet" r:id="rId8" imgW="9524887" imgH="3124170" progId="Excel.Sheet.12">
                  <p:embed/>
                  <p:pic>
                    <p:nvPicPr>
                      <p:cNvPr id="0" name=""/>
                      <p:cNvPicPr/>
                      <p:nvPr/>
                    </p:nvPicPr>
                    <p:blipFill>
                      <a:blip r:embed="rId9"/>
                      <a:stretch>
                        <a:fillRect/>
                      </a:stretch>
                    </p:blipFill>
                    <p:spPr>
                      <a:xfrm>
                        <a:off x="20896263" y="25598438"/>
                        <a:ext cx="9129712" cy="3124200"/>
                      </a:xfrm>
                      <a:prstGeom prst="rect">
                        <a:avLst/>
                      </a:prstGeom>
                      <a:solidFill>
                        <a:schemeClr val="bg1"/>
                      </a:solidFill>
                      <a:ln>
                        <a:solidFill>
                          <a:schemeClr val="tx1"/>
                        </a:solidFill>
                      </a:ln>
                    </p:spPr>
                  </p:pic>
                </p:oleObj>
              </mc:Fallback>
            </mc:AlternateContent>
          </a:graphicData>
        </a:graphic>
      </p:graphicFrame>
      <p:sp>
        <p:nvSpPr>
          <p:cNvPr id="61" name="Text Box 88"/>
          <p:cNvSpPr txBox="1">
            <a:spLocks noChangeArrowheads="1"/>
          </p:cNvSpPr>
          <p:nvPr/>
        </p:nvSpPr>
        <p:spPr bwMode="auto">
          <a:xfrm>
            <a:off x="20896261" y="28754572"/>
            <a:ext cx="9144000" cy="1369606"/>
          </a:xfrm>
          <a:prstGeom prst="rect">
            <a:avLst/>
          </a:prstGeom>
          <a:noFill/>
          <a:ln w="9525">
            <a:noFill/>
            <a:miter lim="800000"/>
            <a:headEnd/>
            <a:tailEnd/>
          </a:ln>
        </p:spPr>
        <p:txBody>
          <a:bodyPr wrap="square" lIns="0" tIns="137160" rIns="0" bIns="0">
            <a:spAutoFit/>
          </a:bodyPr>
          <a:lstStyle/>
          <a:p>
            <a:pPr defTabSz="1019175"/>
            <a:r>
              <a:rPr lang="en-US" b="1" dirty="0">
                <a:latin typeface="Cambria" panose="02040503050406030204" pitchFamily="18" charset="0"/>
              </a:rPr>
              <a:t>Figure 6</a:t>
            </a:r>
            <a:r>
              <a:rPr lang="en-US" b="1" dirty="0" smtClean="0">
                <a:latin typeface="Cambria" panose="02040503050406030204" pitchFamily="18" charset="0"/>
              </a:rPr>
              <a:t>. Centered </a:t>
            </a:r>
            <a:r>
              <a:rPr lang="en-US" b="1" dirty="0" err="1" smtClean="0">
                <a:latin typeface="Cambria" panose="02040503050406030204" pitchFamily="18" charset="0"/>
              </a:rPr>
              <a:t>coeffecient</a:t>
            </a:r>
            <a:r>
              <a:rPr lang="en-US" b="1" dirty="0" smtClean="0">
                <a:latin typeface="Cambria" panose="02040503050406030204" pitchFamily="18" charset="0"/>
              </a:rPr>
              <a:t> comparison of time and power effects between degassed and non-degassed samples. There is a significant difference in the effect of changing sonication time and power depending on if the sample has been degassed or not.  </a:t>
            </a:r>
            <a:endParaRPr lang="en-US" sz="1800" b="1" dirty="0">
              <a:latin typeface="Cambria" panose="02040503050406030204" pitchFamily="18" charset="0"/>
            </a:endParaRPr>
          </a:p>
        </p:txBody>
      </p:sp>
      <p:sp>
        <p:nvSpPr>
          <p:cNvPr id="2" name="Rectangle 1"/>
          <p:cNvSpPr/>
          <p:nvPr/>
        </p:nvSpPr>
        <p:spPr>
          <a:xfrm>
            <a:off x="20896261" y="19588871"/>
            <a:ext cx="9183689" cy="2246769"/>
          </a:xfrm>
          <a:prstGeom prst="rect">
            <a:avLst/>
          </a:prstGeom>
          <a:solidFill>
            <a:schemeClr val="bg1"/>
          </a:solidFill>
          <a:ln>
            <a:solidFill>
              <a:schemeClr val="tx1"/>
            </a:solidFill>
          </a:ln>
        </p:spPr>
        <p:txBody>
          <a:bodyPr wrap="square">
            <a:spAutoFit/>
          </a:bodyPr>
          <a:lstStyle/>
          <a:p>
            <a:r>
              <a:rPr lang="fr-FR" b="1" dirty="0" err="1" smtClean="0">
                <a:latin typeface="Courier New"/>
              </a:rPr>
              <a:t>Degassed</a:t>
            </a:r>
            <a:endParaRPr lang="fr-FR" b="1" dirty="0" smtClean="0">
              <a:latin typeface="Courier New"/>
            </a:endParaRPr>
          </a:p>
          <a:p>
            <a:r>
              <a:rPr lang="fr-FR" b="1" u="sng" dirty="0" err="1" smtClean="0">
                <a:latin typeface="Courier New"/>
              </a:rPr>
              <a:t>Term</a:t>
            </a:r>
            <a:r>
              <a:rPr lang="fr-FR" b="1" dirty="0" smtClean="0">
                <a:latin typeface="Courier New"/>
              </a:rPr>
              <a:t>                       </a:t>
            </a:r>
            <a:r>
              <a:rPr lang="fr-FR" b="1" u="sng" dirty="0" err="1">
                <a:latin typeface="Courier New"/>
              </a:rPr>
              <a:t>Coef</a:t>
            </a:r>
            <a:r>
              <a:rPr lang="fr-FR" b="1" dirty="0">
                <a:latin typeface="Courier New"/>
              </a:rPr>
              <a:t>  </a:t>
            </a:r>
            <a:r>
              <a:rPr lang="fr-FR" b="1" dirty="0" smtClean="0">
                <a:latin typeface="Courier New"/>
              </a:rPr>
              <a:t>   </a:t>
            </a:r>
            <a:r>
              <a:rPr lang="fr-FR" b="1" u="sng" dirty="0">
                <a:latin typeface="Courier New"/>
              </a:rPr>
              <a:t>SE </a:t>
            </a:r>
            <a:r>
              <a:rPr lang="fr-FR" b="1" u="sng" dirty="0" err="1">
                <a:latin typeface="Courier New"/>
              </a:rPr>
              <a:t>Coef</a:t>
            </a:r>
            <a:r>
              <a:rPr lang="fr-FR" b="1" dirty="0">
                <a:latin typeface="Courier New"/>
              </a:rPr>
              <a:t>  </a:t>
            </a:r>
            <a:r>
              <a:rPr lang="fr-FR" b="1" dirty="0" smtClean="0">
                <a:latin typeface="Courier New"/>
              </a:rPr>
              <a:t>       </a:t>
            </a:r>
            <a:r>
              <a:rPr lang="fr-FR" b="1" u="sng" dirty="0" smtClean="0">
                <a:latin typeface="Courier New"/>
              </a:rPr>
              <a:t>P</a:t>
            </a:r>
            <a:endParaRPr lang="fr-FR" b="1" u="sng" dirty="0">
              <a:latin typeface="Courier New"/>
            </a:endParaRPr>
          </a:p>
          <a:p>
            <a:r>
              <a:rPr lang="fr-FR" dirty="0">
                <a:latin typeface="Courier New"/>
              </a:rPr>
              <a:t>Constant                8.38708  </a:t>
            </a:r>
            <a:r>
              <a:rPr lang="fr-FR" dirty="0" smtClean="0">
                <a:latin typeface="Courier New"/>
              </a:rPr>
              <a:t>   </a:t>
            </a:r>
            <a:r>
              <a:rPr lang="fr-FR" dirty="0">
                <a:latin typeface="Courier New"/>
              </a:rPr>
              <a:t>0.04211  </a:t>
            </a:r>
            <a:r>
              <a:rPr lang="fr-FR" dirty="0" smtClean="0">
                <a:latin typeface="Courier New"/>
              </a:rPr>
              <a:t>   0.000</a:t>
            </a:r>
            <a:endParaRPr lang="fr-FR" dirty="0">
              <a:latin typeface="Courier New"/>
            </a:endParaRPr>
          </a:p>
          <a:p>
            <a:r>
              <a:rPr lang="en-US" dirty="0">
                <a:latin typeface="Courier New"/>
              </a:rPr>
              <a:t>Power - 80            -0.000122  </a:t>
            </a:r>
            <a:r>
              <a:rPr lang="en-US" dirty="0" smtClean="0">
                <a:latin typeface="Courier New"/>
              </a:rPr>
              <a:t>  0.000419     0.775</a:t>
            </a:r>
            <a:endParaRPr lang="en-US" dirty="0">
              <a:latin typeface="Courier New"/>
            </a:endParaRPr>
          </a:p>
          <a:p>
            <a:r>
              <a:rPr lang="en-US" dirty="0">
                <a:latin typeface="Courier New"/>
              </a:rPr>
              <a:t>Time - 30             -0.015364  </a:t>
            </a:r>
            <a:r>
              <a:rPr lang="en-US" dirty="0" smtClean="0">
                <a:latin typeface="Courier New"/>
              </a:rPr>
              <a:t>  0.008046     0.079</a:t>
            </a:r>
            <a:endParaRPr lang="en-US" dirty="0">
              <a:latin typeface="Courier New"/>
            </a:endParaRPr>
          </a:p>
          <a:p>
            <a:r>
              <a:rPr lang="en-US" dirty="0">
                <a:latin typeface="Courier New"/>
              </a:rPr>
              <a:t>Power - 80*Time - 30   0.000200  </a:t>
            </a:r>
            <a:r>
              <a:rPr lang="en-US" dirty="0" smtClean="0">
                <a:latin typeface="Courier New"/>
              </a:rPr>
              <a:t>  0.000085     0.035</a:t>
            </a:r>
            <a:endParaRPr lang="en-US" dirty="0">
              <a:latin typeface="Courier New"/>
            </a:endParaRPr>
          </a:p>
          <a:p>
            <a:r>
              <a:rPr lang="en-US" dirty="0" err="1" smtClean="0">
                <a:latin typeface="Courier New"/>
              </a:rPr>
              <a:t>ExpID</a:t>
            </a:r>
            <a:r>
              <a:rPr lang="en-US" dirty="0" smtClean="0">
                <a:latin typeface="Courier New"/>
              </a:rPr>
              <a:t>                  </a:t>
            </a:r>
            <a:r>
              <a:rPr lang="en-US" dirty="0">
                <a:latin typeface="Courier New"/>
              </a:rPr>
              <a:t>-0.09509  </a:t>
            </a:r>
            <a:r>
              <a:rPr lang="en-US" dirty="0" smtClean="0">
                <a:latin typeface="Courier New"/>
              </a:rPr>
              <a:t>   </a:t>
            </a:r>
            <a:r>
              <a:rPr lang="en-US" dirty="0">
                <a:latin typeface="Courier New"/>
              </a:rPr>
              <a:t>0.04211 </a:t>
            </a:r>
            <a:r>
              <a:rPr lang="en-US" dirty="0" smtClean="0">
                <a:latin typeface="Courier New"/>
              </a:rPr>
              <a:t>    0.042</a:t>
            </a:r>
            <a:endParaRPr lang="en-US" dirty="0">
              <a:latin typeface="Courier New"/>
            </a:endParaRPr>
          </a:p>
        </p:txBody>
      </p:sp>
      <p:sp>
        <p:nvSpPr>
          <p:cNvPr id="3" name="Rectangle 2"/>
          <p:cNvSpPr/>
          <p:nvPr/>
        </p:nvSpPr>
        <p:spPr>
          <a:xfrm>
            <a:off x="20896262" y="22098257"/>
            <a:ext cx="9183688" cy="1938992"/>
          </a:xfrm>
          <a:prstGeom prst="rect">
            <a:avLst/>
          </a:prstGeom>
          <a:solidFill>
            <a:schemeClr val="bg1"/>
          </a:solidFill>
          <a:ln>
            <a:solidFill>
              <a:schemeClr val="tx1"/>
            </a:solidFill>
          </a:ln>
        </p:spPr>
        <p:txBody>
          <a:bodyPr wrap="square">
            <a:spAutoFit/>
          </a:bodyPr>
          <a:lstStyle/>
          <a:p>
            <a:r>
              <a:rPr lang="fr-FR" b="1" dirty="0" smtClean="0">
                <a:latin typeface="Courier New"/>
              </a:rPr>
              <a:t>Non-</a:t>
            </a:r>
            <a:r>
              <a:rPr lang="fr-FR" b="1" dirty="0" err="1" smtClean="0">
                <a:latin typeface="Courier New"/>
              </a:rPr>
              <a:t>Degassed</a:t>
            </a:r>
            <a:endParaRPr lang="fr-FR" sz="2800" b="1" dirty="0" smtClean="0">
              <a:latin typeface="Courier New"/>
            </a:endParaRPr>
          </a:p>
          <a:p>
            <a:r>
              <a:rPr lang="fr-FR" b="1" u="sng" dirty="0" err="1" smtClean="0">
                <a:latin typeface="Courier New"/>
              </a:rPr>
              <a:t>Term</a:t>
            </a:r>
            <a:r>
              <a:rPr lang="fr-FR" b="1" dirty="0" smtClean="0">
                <a:latin typeface="Courier New"/>
              </a:rPr>
              <a:t>                       </a:t>
            </a:r>
            <a:r>
              <a:rPr lang="fr-FR" b="1" u="sng" dirty="0" err="1">
                <a:latin typeface="Courier New"/>
              </a:rPr>
              <a:t>Coef</a:t>
            </a:r>
            <a:r>
              <a:rPr lang="fr-FR" b="1" dirty="0">
                <a:latin typeface="Courier New"/>
              </a:rPr>
              <a:t>   </a:t>
            </a:r>
            <a:r>
              <a:rPr lang="fr-FR" b="1" dirty="0" smtClean="0">
                <a:latin typeface="Courier New"/>
              </a:rPr>
              <a:t>  </a:t>
            </a:r>
            <a:r>
              <a:rPr lang="fr-FR" b="1" u="sng" dirty="0" smtClean="0">
                <a:latin typeface="Courier New"/>
              </a:rPr>
              <a:t>SE </a:t>
            </a:r>
            <a:r>
              <a:rPr lang="fr-FR" b="1" u="sng" dirty="0" err="1">
                <a:latin typeface="Courier New"/>
              </a:rPr>
              <a:t>Coef</a:t>
            </a:r>
            <a:r>
              <a:rPr lang="fr-FR" b="1" dirty="0">
                <a:latin typeface="Courier New"/>
              </a:rPr>
              <a:t>  </a:t>
            </a:r>
            <a:r>
              <a:rPr lang="fr-FR" b="1" dirty="0" smtClean="0">
                <a:latin typeface="Courier New"/>
              </a:rPr>
              <a:t>       </a:t>
            </a:r>
            <a:r>
              <a:rPr lang="fr-FR" b="1" u="sng" dirty="0">
                <a:latin typeface="Courier New"/>
              </a:rPr>
              <a:t>P</a:t>
            </a:r>
          </a:p>
          <a:p>
            <a:r>
              <a:rPr lang="fr-FR" dirty="0">
                <a:latin typeface="Courier New"/>
              </a:rPr>
              <a:t>Constant                8.44889  </a:t>
            </a:r>
            <a:r>
              <a:rPr lang="fr-FR" dirty="0" smtClean="0">
                <a:latin typeface="Courier New"/>
              </a:rPr>
              <a:t>   </a:t>
            </a:r>
            <a:r>
              <a:rPr lang="fr-FR" dirty="0">
                <a:latin typeface="Courier New"/>
              </a:rPr>
              <a:t>0.01778   </a:t>
            </a:r>
            <a:r>
              <a:rPr lang="fr-FR" dirty="0" smtClean="0">
                <a:latin typeface="Courier New"/>
              </a:rPr>
              <a:t>  0.000</a:t>
            </a:r>
            <a:endParaRPr lang="fr-FR" dirty="0">
              <a:latin typeface="Courier New"/>
            </a:endParaRPr>
          </a:p>
          <a:p>
            <a:r>
              <a:rPr lang="en-US" dirty="0">
                <a:latin typeface="Courier New"/>
              </a:rPr>
              <a:t>Power - 80            -0.000390 </a:t>
            </a:r>
            <a:r>
              <a:rPr lang="en-US" dirty="0" smtClean="0">
                <a:latin typeface="Courier New"/>
              </a:rPr>
              <a:t>   </a:t>
            </a:r>
            <a:r>
              <a:rPr lang="en-US" dirty="0">
                <a:latin typeface="Courier New"/>
              </a:rPr>
              <a:t>0.000210  </a:t>
            </a:r>
            <a:r>
              <a:rPr lang="en-US" dirty="0" smtClean="0">
                <a:latin typeface="Courier New"/>
              </a:rPr>
              <a:t>   0.090</a:t>
            </a:r>
            <a:endParaRPr lang="en-US" dirty="0">
              <a:latin typeface="Courier New"/>
            </a:endParaRPr>
          </a:p>
          <a:p>
            <a:r>
              <a:rPr lang="en-US" dirty="0">
                <a:latin typeface="Courier New"/>
              </a:rPr>
              <a:t>Time - 30             -0.008460 </a:t>
            </a:r>
            <a:r>
              <a:rPr lang="en-US" dirty="0" smtClean="0">
                <a:latin typeface="Courier New"/>
              </a:rPr>
              <a:t>   </a:t>
            </a:r>
            <a:r>
              <a:rPr lang="en-US" dirty="0">
                <a:latin typeface="Courier New"/>
              </a:rPr>
              <a:t>0.004020  </a:t>
            </a:r>
            <a:r>
              <a:rPr lang="en-US" dirty="0" smtClean="0">
                <a:latin typeface="Courier New"/>
              </a:rPr>
              <a:t>   0.059</a:t>
            </a:r>
            <a:endParaRPr lang="en-US" dirty="0">
              <a:latin typeface="Courier New"/>
            </a:endParaRPr>
          </a:p>
          <a:p>
            <a:r>
              <a:rPr lang="en-US" dirty="0">
                <a:latin typeface="Courier New"/>
              </a:rPr>
              <a:t>Power - 80*Time - 30  -0.000006  </a:t>
            </a:r>
            <a:r>
              <a:rPr lang="en-US" dirty="0" smtClean="0">
                <a:latin typeface="Courier New"/>
              </a:rPr>
              <a:t>  0.000042     0.893</a:t>
            </a:r>
            <a:endParaRPr lang="en-US" dirty="0">
              <a:latin typeface="Courier New"/>
            </a:endParaRPr>
          </a:p>
        </p:txBody>
      </p:sp>
      <p:sp>
        <p:nvSpPr>
          <p:cNvPr id="15" name="TextBox 14"/>
          <p:cNvSpPr txBox="1"/>
          <p:nvPr/>
        </p:nvSpPr>
        <p:spPr>
          <a:xfrm>
            <a:off x="31085631" y="19642593"/>
            <a:ext cx="9405144" cy="7478970"/>
          </a:xfrm>
          <a:prstGeom prst="rect">
            <a:avLst/>
          </a:prstGeom>
          <a:noFill/>
        </p:spPr>
        <p:txBody>
          <a:bodyPr wrap="square" rtlCol="0">
            <a:spAutoFit/>
          </a:bodyPr>
          <a:lstStyle/>
          <a:p>
            <a:r>
              <a:rPr lang="en-US" sz="2400" b="1" dirty="0" smtClean="0"/>
              <a:t>Effect of Power, Time, and Degassing on Sonication</a:t>
            </a:r>
          </a:p>
          <a:p>
            <a:endParaRPr lang="en-US" sz="2400" b="1" dirty="0" smtClean="0"/>
          </a:p>
          <a:p>
            <a:pPr marL="342900" indent="-342900">
              <a:buFont typeface="Wingdings" panose="05000000000000000000" pitchFamily="2" charset="2"/>
              <a:buChar char="§"/>
            </a:pPr>
            <a:r>
              <a:rPr lang="en-US" sz="2400" dirty="0" smtClean="0"/>
              <a:t>Degassing significantly affects the effect of sonication time and power on the overall mean LD of the recovered biofilm.</a:t>
            </a:r>
          </a:p>
          <a:p>
            <a:pPr lvl="2"/>
            <a:endParaRPr lang="en-US" sz="2400" dirty="0" smtClean="0"/>
          </a:p>
          <a:p>
            <a:pPr marL="342900" indent="-342900">
              <a:buFont typeface="Wingdings" panose="05000000000000000000" pitchFamily="2" charset="2"/>
              <a:buChar char="§"/>
            </a:pPr>
            <a:r>
              <a:rPr lang="en-US" sz="2400" dirty="0" smtClean="0"/>
              <a:t>Changes in time and power have a greater effect  when the </a:t>
            </a:r>
            <a:r>
              <a:rPr lang="en-US" sz="2400" dirty="0" err="1" smtClean="0"/>
              <a:t>sonicator</a:t>
            </a:r>
            <a:r>
              <a:rPr lang="en-US" sz="2400" dirty="0" smtClean="0"/>
              <a:t> has been degassed.</a:t>
            </a:r>
          </a:p>
          <a:p>
            <a:pPr lvl="1"/>
            <a:endParaRPr lang="en-US" sz="2400" dirty="0"/>
          </a:p>
          <a:p>
            <a:pPr marL="342900" indent="-342900">
              <a:buFont typeface="Wingdings" panose="05000000000000000000" pitchFamily="2" charset="2"/>
              <a:buChar char="§"/>
            </a:pPr>
            <a:r>
              <a:rPr lang="en-US" sz="2400" dirty="0" smtClean="0"/>
              <a:t>This effect may be due to dissolved gasses in the liquid affecting the energy released during </a:t>
            </a:r>
            <a:r>
              <a:rPr lang="en-US" sz="2400" dirty="0" smtClean="0"/>
              <a:t>cavitation </a:t>
            </a:r>
            <a:r>
              <a:rPr lang="en-US" sz="2400" dirty="0" smtClean="0"/>
              <a:t>bubble collapse.</a:t>
            </a:r>
          </a:p>
          <a:p>
            <a:pPr lvl="2"/>
            <a:endParaRPr lang="en-US" sz="2400" dirty="0" smtClean="0"/>
          </a:p>
          <a:p>
            <a:pPr marL="1714500" lvl="3" indent="-342900">
              <a:buFont typeface="Wingdings" panose="05000000000000000000" pitchFamily="2" charset="2"/>
              <a:buChar char="§"/>
            </a:pPr>
            <a:endParaRPr lang="en-US" sz="2400" b="1" dirty="0" smtClean="0"/>
          </a:p>
          <a:p>
            <a:r>
              <a:rPr lang="en-US" sz="2400" b="1" dirty="0" smtClean="0"/>
              <a:t>Ruggedness of the Single Tube Method</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dirty="0" smtClean="0"/>
              <a:t>The method is rugged for the power (20W, 80W, 200W) and time (25s,30s,35s) settings tested in these experiments.</a:t>
            </a:r>
          </a:p>
          <a:p>
            <a:endParaRPr lang="en-US" sz="2400" dirty="0" smtClean="0"/>
          </a:p>
          <a:p>
            <a:pPr marL="342900" indent="-342900">
              <a:buFont typeface="Wingdings" panose="05000000000000000000" pitchFamily="2" charset="2"/>
              <a:buChar char="§"/>
            </a:pPr>
            <a:r>
              <a:rPr lang="en-US" sz="2400" dirty="0" smtClean="0"/>
              <a:t>Degassing does not seem to affect the overall mean LD for practical purposes, despite statistically significant effects reported by the regression analysis.</a:t>
            </a:r>
            <a:r>
              <a:rPr lang="en-US" sz="2400" dirty="0" smtClean="0">
                <a:solidFill>
                  <a:srgbClr val="FF0000"/>
                </a:solidFill>
              </a:rPr>
              <a:t> </a:t>
            </a:r>
          </a:p>
        </p:txBody>
      </p:sp>
      <p:sp>
        <p:nvSpPr>
          <p:cNvPr id="52" name="Text Box 119" descr="Green marble"/>
          <p:cNvSpPr txBox="1">
            <a:spLocks noChangeArrowheads="1"/>
          </p:cNvSpPr>
          <p:nvPr/>
        </p:nvSpPr>
        <p:spPr bwMode="auto">
          <a:xfrm>
            <a:off x="31085631" y="27589308"/>
            <a:ext cx="9144000" cy="654050"/>
          </a:xfrm>
          <a:prstGeom prst="rect">
            <a:avLst/>
          </a:prstGeom>
          <a:solidFill>
            <a:schemeClr val="tx1"/>
          </a:solidFill>
          <a:ln w="9525">
            <a:noFill/>
            <a:miter lim="800000"/>
            <a:headEnd/>
            <a:tailEnd/>
          </a:ln>
        </p:spPr>
        <p:txBody>
          <a:bodyPr lIns="101882" tIns="50941" rIns="101882" bIns="50941"/>
          <a:lstStyle/>
          <a:p>
            <a:pPr algn="ctr" defTabSz="1019175"/>
            <a:r>
              <a:rPr lang="en-US" sz="3600" b="1" dirty="0" smtClean="0">
                <a:solidFill>
                  <a:schemeClr val="bg1"/>
                </a:solidFill>
                <a:latin typeface="Arial Black" panose="020B0A04020102020204" pitchFamily="34" charset="0"/>
              </a:rPr>
              <a:t>Acknowledgments</a:t>
            </a:r>
            <a:endParaRPr lang="en-US" sz="3600" dirty="0">
              <a:solidFill>
                <a:schemeClr val="bg1"/>
              </a:solidFill>
              <a:latin typeface="Arial Black" panose="020B0A04020102020204" pitchFamily="34" charset="0"/>
            </a:endParaRPr>
          </a:p>
        </p:txBody>
      </p:sp>
      <p:sp>
        <p:nvSpPr>
          <p:cNvPr id="16" name="TextBox 15"/>
          <p:cNvSpPr txBox="1"/>
          <p:nvPr/>
        </p:nvSpPr>
        <p:spPr>
          <a:xfrm>
            <a:off x="31085631" y="28424739"/>
            <a:ext cx="9157494" cy="2308324"/>
          </a:xfrm>
          <a:prstGeom prst="rect">
            <a:avLst/>
          </a:prstGeom>
          <a:noFill/>
        </p:spPr>
        <p:txBody>
          <a:bodyPr wrap="square" rtlCol="0">
            <a:spAutoFit/>
          </a:bodyPr>
          <a:lstStyle/>
          <a:p>
            <a:r>
              <a:rPr lang="en-US" sz="2400" dirty="0" smtClean="0"/>
              <a:t>CBE Industrial Associates program for supporting this research.</a:t>
            </a:r>
          </a:p>
          <a:p>
            <a:endParaRPr lang="en-US" sz="2400" dirty="0"/>
          </a:p>
          <a:p>
            <a:r>
              <a:rPr lang="en-US" sz="2400" dirty="0" smtClean="0"/>
              <a:t>Cleaning Technologies Group, LLC; Focus-IT, LLC; </a:t>
            </a:r>
            <a:r>
              <a:rPr lang="en-US" sz="2400" dirty="0" err="1" smtClean="0"/>
              <a:t>Sonochemistry</a:t>
            </a:r>
            <a:r>
              <a:rPr lang="en-US" sz="2400" dirty="0" smtClean="0"/>
              <a:t> Center at the Coventry University; </a:t>
            </a:r>
            <a:r>
              <a:rPr lang="en-US" sz="2400" dirty="0" err="1" smtClean="0"/>
              <a:t>Dyna</a:t>
            </a:r>
            <a:r>
              <a:rPr lang="en-US" sz="2400" dirty="0" smtClean="0"/>
              <a:t>-Flow Inc. for providing animations and images to help demonstrate ultrasonic cleaning and sonication.</a:t>
            </a:r>
            <a:endParaRPr lang="en-US" sz="2400" dirty="0"/>
          </a:p>
        </p:txBody>
      </p:sp>
      <p:sp>
        <p:nvSpPr>
          <p:cNvPr id="44" name="Text Box 105"/>
          <p:cNvSpPr txBox="1">
            <a:spLocks noChangeArrowheads="1"/>
          </p:cNvSpPr>
          <p:nvPr/>
        </p:nvSpPr>
        <p:spPr bwMode="auto">
          <a:xfrm>
            <a:off x="34499552" y="2526232"/>
            <a:ext cx="5743573" cy="646331"/>
          </a:xfrm>
          <a:prstGeom prst="rect">
            <a:avLst/>
          </a:prstGeom>
          <a:noFill/>
          <a:ln w="9525">
            <a:noFill/>
            <a:miter lim="800000"/>
            <a:headEnd/>
            <a:tailEnd/>
          </a:ln>
        </p:spPr>
        <p:txBody>
          <a:bodyPr wrap="square">
            <a:spAutoFit/>
          </a:bodyPr>
          <a:lstStyle/>
          <a:p>
            <a:pPr algn="ctr"/>
            <a:r>
              <a:rPr lang="en-US" sz="3600" b="1" dirty="0">
                <a:latin typeface="Arial Black" panose="020B0A04020102020204" pitchFamily="34" charset="0"/>
              </a:rPr>
              <a:t>S</a:t>
            </a:r>
            <a:r>
              <a:rPr lang="en-US" sz="3600" b="1" dirty="0" smtClean="0">
                <a:latin typeface="Arial Black" panose="020B0A04020102020204" pitchFamily="34" charset="0"/>
              </a:rPr>
              <a:t>ponsored by: CBE IA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30&quot;&gt;&lt;object type=&quot;3&quot; unique_id=&quot;10031&quot;&gt;&lt;property id=&quot;20148&quot; value=&quot;5&quot;/&gt;&lt;property id=&quot;20300&quot; value=&quot;Slide 1&quot;/&gt;&lt;property id=&quot;20307&quot; value=&quot;256&quot;/&gt;&lt;/object&gt;&lt;/object&gt;&lt;object type=&quot;8&quot; unique_id=&quot;10034&quot;&gt;&lt;/object&gt;&lt;/object&gt;&lt;/database&gt;"/>
  <p:tag name="MMPROD_NEXTUNIQUEID" val="10011"/>
  <p:tag name="SECTOMILLISECCONVERTED" val="1"/>
</p:tagLst>
</file>

<file path=ppt/theme/theme1.xml><?xml version="1.0" encoding="utf-8"?>
<a:theme xmlns:a="http://schemas.openxmlformats.org/drawingml/2006/main" name="4col_PosterForPDF_blue">
  <a:themeElements>
    <a:clrScheme name="CBE">
      <a:dk1>
        <a:srgbClr val="000000"/>
      </a:dk1>
      <a:lt1>
        <a:srgbClr val="FFFFFF"/>
      </a:lt1>
      <a:dk2>
        <a:srgbClr val="000000"/>
      </a:dk2>
      <a:lt2>
        <a:srgbClr val="B2B2B2"/>
      </a:lt2>
      <a:accent1>
        <a:srgbClr val="C94E45"/>
      </a:accent1>
      <a:accent2>
        <a:srgbClr val="4F81BD"/>
      </a:accent2>
      <a:accent3>
        <a:srgbClr val="F79646"/>
      </a:accent3>
      <a:accent4>
        <a:srgbClr val="9BBB59"/>
      </a:accent4>
      <a:accent5>
        <a:srgbClr val="B3A2C7"/>
      </a:accent5>
      <a:accent6>
        <a:srgbClr val="8064A2"/>
      </a:accent6>
      <a:hlink>
        <a:srgbClr val="F0DCB4"/>
      </a:hlink>
      <a:folHlink>
        <a:srgbClr val="B2B2B2"/>
      </a:folHlink>
    </a:clrScheme>
    <a:fontScheme name="4col_PosterForPDF_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4col_PosterForPDF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col_PosterForPDF_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col_PosterForPDF_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col_PosterForPDF_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col_PosterForPDF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col_PosterForPDF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col_PosterForPDF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1444</Words>
  <Application>Microsoft Office PowerPoint</Application>
  <PresentationFormat>Custom</PresentationFormat>
  <Paragraphs>201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4col_PosterForPDF_blue</vt:lpstr>
      <vt:lpstr>Worksheet</vt:lpstr>
      <vt:lpstr>PowerPoint Presentation</vt:lpstr>
    </vt:vector>
  </TitlesOfParts>
  <Company>Montana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peg_d</dc:creator>
  <cp:lastModifiedBy>lindsey.lorenz</cp:lastModifiedBy>
  <cp:revision>138</cp:revision>
  <cp:lastPrinted>2014-07-07T19:21:02Z</cp:lastPrinted>
  <dcterms:created xsi:type="dcterms:W3CDTF">2006-01-04T15:36:53Z</dcterms:created>
  <dcterms:modified xsi:type="dcterms:W3CDTF">2014-07-09T21:15:08Z</dcterms:modified>
</cp:coreProperties>
</file>